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</p:sldIdLst>
  <p:sldSz cx="10058400" cy="7772400"/>
  <p:notesSz cx="10058400" cy="7772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819" y="1208797"/>
            <a:ext cx="8253095" cy="782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8819" y="1208797"/>
            <a:ext cx="8256905" cy="19215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01999" y="3466700"/>
            <a:ext cx="2289175" cy="34036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35" b="1">
                <a:latin typeface="Georgia"/>
                <a:cs typeface="Georgia"/>
              </a:rPr>
              <a:t>Clicker</a:t>
            </a:r>
            <a:r>
              <a:rPr dirty="0" sz="2050" spc="45" b="1">
                <a:latin typeface="Georgia"/>
                <a:cs typeface="Georgia"/>
              </a:rPr>
              <a:t> </a:t>
            </a:r>
            <a:r>
              <a:rPr dirty="0" sz="2050" spc="-70" b="1">
                <a:latin typeface="Georgia"/>
                <a:cs typeface="Georgia"/>
              </a:rPr>
              <a:t>Questions</a:t>
            </a:r>
            <a:endParaRPr sz="2050">
              <a:latin typeface="Georgia"/>
              <a:cs typeface="Georgi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368230" y="3858926"/>
            <a:ext cx="2955925" cy="202311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algn="ctr" marR="13335">
              <a:lnSpc>
                <a:spcPct val="100000"/>
              </a:lnSpc>
              <a:spcBef>
                <a:spcPts val="114"/>
              </a:spcBef>
            </a:pPr>
            <a:r>
              <a:rPr dirty="0" sz="2050" spc="-105" b="0" i="1">
                <a:latin typeface="Bookman Old Style"/>
                <a:cs typeface="Bookman Old Style"/>
              </a:rPr>
              <a:t>Modern</a:t>
            </a:r>
            <a:r>
              <a:rPr dirty="0" sz="2050" spc="-35" b="0" i="1">
                <a:latin typeface="Bookman Old Style"/>
                <a:cs typeface="Bookman Old Style"/>
              </a:rPr>
              <a:t> </a:t>
            </a:r>
            <a:r>
              <a:rPr dirty="0" sz="2050" spc="-10" b="0" i="1">
                <a:latin typeface="Bookman Old Style"/>
                <a:cs typeface="Bookman Old Style"/>
              </a:rPr>
              <a:t>Physics</a:t>
            </a:r>
            <a:endParaRPr sz="2050">
              <a:latin typeface="Bookman Old Style"/>
              <a:cs typeface="Bookman Old Style"/>
            </a:endParaRPr>
          </a:p>
          <a:p>
            <a:pPr algn="ctr" marL="12065" marR="5080">
              <a:lnSpc>
                <a:spcPct val="101200"/>
              </a:lnSpc>
            </a:pPr>
            <a:r>
              <a:rPr dirty="0" sz="2050">
                <a:latin typeface="Garamond"/>
                <a:cs typeface="Garamond"/>
              </a:rPr>
              <a:t>Chapter</a:t>
            </a:r>
            <a:r>
              <a:rPr dirty="0" sz="2050" spc="254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8:</a:t>
            </a:r>
            <a:r>
              <a:rPr dirty="0" sz="2050" spc="10">
                <a:latin typeface="Garamond"/>
                <a:cs typeface="Garamond"/>
              </a:rPr>
              <a:t>  </a:t>
            </a:r>
            <a:r>
              <a:rPr dirty="0" sz="2050" spc="-10">
                <a:latin typeface="Garamond"/>
                <a:cs typeface="Garamond"/>
              </a:rPr>
              <a:t>“Atoms” </a:t>
            </a:r>
            <a:r>
              <a:rPr dirty="0" sz="2050">
                <a:latin typeface="Garamond"/>
                <a:cs typeface="Garamond"/>
              </a:rPr>
              <a:t>Cambridge</a:t>
            </a:r>
            <a:r>
              <a:rPr dirty="0" sz="2050" spc="33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University</a:t>
            </a:r>
            <a:r>
              <a:rPr dirty="0" sz="2050" spc="350">
                <a:latin typeface="Garamond"/>
                <a:cs typeface="Garamond"/>
              </a:rPr>
              <a:t> </a:t>
            </a:r>
            <a:r>
              <a:rPr dirty="0" sz="2050" spc="-10">
                <a:latin typeface="Garamond"/>
                <a:cs typeface="Garamond"/>
              </a:rPr>
              <a:t>Press felderbooks.com</a:t>
            </a:r>
            <a:endParaRPr sz="205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1785"/>
              </a:spcBef>
            </a:pPr>
            <a:endParaRPr sz="2050">
              <a:latin typeface="Garamond"/>
              <a:cs typeface="Garamond"/>
            </a:endParaRPr>
          </a:p>
          <a:p>
            <a:pPr algn="ctr" marL="127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Gary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Felder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Kenny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Felder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94411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8.2.</a:t>
            </a:r>
            <a:r>
              <a:rPr dirty="0" sz="1200" spc="2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LEVELS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ATOMIC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72770" algn="l"/>
              </a:tabLst>
            </a:pPr>
            <a:r>
              <a:rPr dirty="0" sz="1700" spc="-25" b="1">
                <a:latin typeface="Georgia"/>
                <a:cs typeface="Georgia"/>
              </a:rPr>
              <a:t>8.2</a:t>
            </a:r>
            <a:r>
              <a:rPr dirty="0" sz="1700" b="1">
                <a:latin typeface="Georgia"/>
                <a:cs typeface="Georgia"/>
              </a:rPr>
              <a:t>	Energy</a:t>
            </a:r>
            <a:r>
              <a:rPr dirty="0" sz="1700" spc="35" b="1">
                <a:latin typeface="Georgia"/>
                <a:cs typeface="Georgia"/>
              </a:rPr>
              <a:t> </a:t>
            </a:r>
            <a:r>
              <a:rPr dirty="0" sz="1700" spc="-35" b="1">
                <a:latin typeface="Georgia"/>
                <a:cs typeface="Georgia"/>
              </a:rPr>
              <a:t>Levels</a:t>
            </a:r>
            <a:r>
              <a:rPr dirty="0" sz="1700" spc="40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and</a:t>
            </a:r>
            <a:r>
              <a:rPr dirty="0" sz="1700" spc="40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Atomic</a:t>
            </a:r>
            <a:r>
              <a:rPr dirty="0" sz="1700" spc="35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States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94347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8.2.</a:t>
            </a:r>
            <a:r>
              <a:rPr dirty="0" sz="1200" spc="2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LEVELS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ATOMIC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713295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381625" algn="l"/>
              </a:tabLst>
            </a:pPr>
            <a:r>
              <a:rPr dirty="0" spc="114"/>
              <a:t>What</a:t>
            </a:r>
            <a:r>
              <a:rPr dirty="0" spc="185"/>
              <a:t> </a:t>
            </a:r>
            <a:r>
              <a:rPr dirty="0"/>
              <a:t>is</a:t>
            </a:r>
            <a:r>
              <a:rPr dirty="0" spc="190"/>
              <a:t> </a:t>
            </a:r>
            <a:r>
              <a:rPr dirty="0"/>
              <a:t>the</a:t>
            </a:r>
            <a:r>
              <a:rPr dirty="0" spc="185"/>
              <a:t> </a:t>
            </a:r>
            <a:r>
              <a:rPr dirty="0"/>
              <a:t>value</a:t>
            </a:r>
            <a:r>
              <a:rPr dirty="0" spc="190"/>
              <a:t> </a:t>
            </a:r>
            <a:r>
              <a:rPr dirty="0"/>
              <a:t>of</a:t>
            </a:r>
            <a:r>
              <a:rPr dirty="0" spc="195"/>
              <a:t> </a:t>
            </a:r>
            <a:r>
              <a:rPr dirty="0" b="0" i="1">
                <a:latin typeface="Bookman Old Style"/>
                <a:cs typeface="Bookman Old Style"/>
              </a:rPr>
              <a:t>l</a:t>
            </a:r>
            <a:r>
              <a:rPr dirty="0" spc="120" b="0" i="1">
                <a:latin typeface="Bookman Old Style"/>
                <a:cs typeface="Bookman Old Style"/>
              </a:rPr>
              <a:t> </a:t>
            </a:r>
            <a:r>
              <a:rPr dirty="0"/>
              <a:t>in</a:t>
            </a:r>
            <a:r>
              <a:rPr dirty="0" spc="185"/>
              <a:t> </a:t>
            </a:r>
            <a:r>
              <a:rPr dirty="0"/>
              <a:t>the</a:t>
            </a:r>
            <a:r>
              <a:rPr dirty="0" spc="190"/>
              <a:t> </a:t>
            </a:r>
            <a:r>
              <a:rPr dirty="0"/>
              <a:t>subshell</a:t>
            </a:r>
            <a:r>
              <a:rPr dirty="0" spc="185"/>
              <a:t> </a:t>
            </a:r>
            <a:r>
              <a:rPr dirty="0" spc="160"/>
              <a:t>4</a:t>
            </a:r>
            <a:r>
              <a:rPr dirty="0" spc="160" b="0" i="1">
                <a:latin typeface="Bookman Old Style"/>
                <a:cs typeface="Bookman Old Style"/>
              </a:rPr>
              <a:t>f</a:t>
            </a:r>
            <a:r>
              <a:rPr dirty="0" spc="-455" b="0" i="1">
                <a:latin typeface="Bookman Old Style"/>
                <a:cs typeface="Bookman Old Style"/>
              </a:rPr>
              <a:t> </a:t>
            </a:r>
            <a:r>
              <a:rPr dirty="0" spc="125"/>
              <a:t>?</a:t>
            </a:r>
            <a:r>
              <a:rPr dirty="0"/>
              <a:t>	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1679681"/>
            <a:ext cx="54546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1140"/>
              </a:spcBef>
            </a:pP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0</a:t>
            </a:r>
            <a:endParaRPr sz="2450">
              <a:latin typeface="Garamond"/>
              <a:cs typeface="Garamond"/>
            </a:endParaRPr>
          </a:p>
          <a:p>
            <a:pPr marL="28575">
              <a:lnSpc>
                <a:spcPct val="100000"/>
              </a:lnSpc>
              <a:spcBef>
                <a:spcPts val="1045"/>
              </a:spcBef>
            </a:pP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1</a:t>
            </a:r>
            <a:endParaRPr sz="2450">
              <a:latin typeface="Garamond"/>
              <a:cs typeface="Garamond"/>
            </a:endParaRPr>
          </a:p>
          <a:p>
            <a:pPr marL="24765">
              <a:lnSpc>
                <a:spcPct val="100000"/>
              </a:lnSpc>
              <a:spcBef>
                <a:spcPts val="1045"/>
              </a:spcBef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3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Garamond"/>
                <a:cs typeface="Garamond"/>
              </a:rPr>
              <a:t>D.</a:t>
            </a:r>
            <a:r>
              <a:rPr dirty="0" sz="2450" spc="-10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4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94347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8.2.</a:t>
            </a:r>
            <a:r>
              <a:rPr dirty="0" sz="1200" spc="2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LEVELS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ATOMIC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713295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381625" algn="l"/>
              </a:tabLst>
            </a:pPr>
            <a:r>
              <a:rPr dirty="0" spc="114"/>
              <a:t>What</a:t>
            </a:r>
            <a:r>
              <a:rPr dirty="0" spc="185"/>
              <a:t> </a:t>
            </a:r>
            <a:r>
              <a:rPr dirty="0"/>
              <a:t>is</a:t>
            </a:r>
            <a:r>
              <a:rPr dirty="0" spc="190"/>
              <a:t> </a:t>
            </a:r>
            <a:r>
              <a:rPr dirty="0"/>
              <a:t>the</a:t>
            </a:r>
            <a:r>
              <a:rPr dirty="0" spc="185"/>
              <a:t> </a:t>
            </a:r>
            <a:r>
              <a:rPr dirty="0"/>
              <a:t>value</a:t>
            </a:r>
            <a:r>
              <a:rPr dirty="0" spc="190"/>
              <a:t> </a:t>
            </a:r>
            <a:r>
              <a:rPr dirty="0"/>
              <a:t>of</a:t>
            </a:r>
            <a:r>
              <a:rPr dirty="0" spc="195"/>
              <a:t> </a:t>
            </a:r>
            <a:r>
              <a:rPr dirty="0" b="0" i="1">
                <a:latin typeface="Bookman Old Style"/>
                <a:cs typeface="Bookman Old Style"/>
              </a:rPr>
              <a:t>l</a:t>
            </a:r>
            <a:r>
              <a:rPr dirty="0" spc="120" b="0" i="1">
                <a:latin typeface="Bookman Old Style"/>
                <a:cs typeface="Bookman Old Style"/>
              </a:rPr>
              <a:t> </a:t>
            </a:r>
            <a:r>
              <a:rPr dirty="0"/>
              <a:t>in</a:t>
            </a:r>
            <a:r>
              <a:rPr dirty="0" spc="185"/>
              <a:t> </a:t>
            </a:r>
            <a:r>
              <a:rPr dirty="0"/>
              <a:t>the</a:t>
            </a:r>
            <a:r>
              <a:rPr dirty="0" spc="190"/>
              <a:t> </a:t>
            </a:r>
            <a:r>
              <a:rPr dirty="0"/>
              <a:t>subshell</a:t>
            </a:r>
            <a:r>
              <a:rPr dirty="0" spc="185"/>
              <a:t> </a:t>
            </a:r>
            <a:r>
              <a:rPr dirty="0" spc="160"/>
              <a:t>4</a:t>
            </a:r>
            <a:r>
              <a:rPr dirty="0" spc="160" b="0" i="1">
                <a:latin typeface="Bookman Old Style"/>
                <a:cs typeface="Bookman Old Style"/>
              </a:rPr>
              <a:t>f</a:t>
            </a:r>
            <a:r>
              <a:rPr dirty="0" spc="-455" b="0" i="1">
                <a:latin typeface="Bookman Old Style"/>
                <a:cs typeface="Bookman Old Style"/>
              </a:rPr>
              <a:t> </a:t>
            </a:r>
            <a:r>
              <a:rPr dirty="0" spc="125"/>
              <a:t>?</a:t>
            </a:r>
            <a:r>
              <a:rPr dirty="0"/>
              <a:t>	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1679681"/>
            <a:ext cx="1844675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24130">
              <a:lnSpc>
                <a:spcPct val="100000"/>
              </a:lnSpc>
              <a:spcBef>
                <a:spcPts val="1140"/>
              </a:spcBef>
            </a:pP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0</a:t>
            </a:r>
            <a:endParaRPr sz="2450">
              <a:latin typeface="Garamond"/>
              <a:cs typeface="Garamond"/>
            </a:endParaRPr>
          </a:p>
          <a:p>
            <a:pPr marL="36195">
              <a:lnSpc>
                <a:spcPct val="100000"/>
              </a:lnSpc>
              <a:spcBef>
                <a:spcPts val="1045"/>
              </a:spcBef>
            </a:pP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1</a:t>
            </a:r>
            <a:endParaRPr sz="2450">
              <a:latin typeface="Garamond"/>
              <a:cs typeface="Garamond"/>
            </a:endParaRPr>
          </a:p>
          <a:p>
            <a:pPr marL="31750">
              <a:lnSpc>
                <a:spcPct val="100000"/>
              </a:lnSpc>
              <a:spcBef>
                <a:spcPts val="1045"/>
              </a:spcBef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3</a:t>
            </a:r>
            <a:endParaRPr sz="2450">
              <a:latin typeface="Garamond"/>
              <a:cs typeface="Garamond"/>
            </a:endParaRPr>
          </a:p>
          <a:p>
            <a:pPr marL="1968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Garamond"/>
                <a:cs typeface="Garamond"/>
              </a:rPr>
              <a:t>D.</a:t>
            </a:r>
            <a:r>
              <a:rPr dirty="0" sz="2450" spc="-10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4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94347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8.2.</a:t>
            </a:r>
            <a:r>
              <a:rPr dirty="0" sz="1200" spc="2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LEVELS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ATOMIC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040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  <a:tabLst>
                <a:tab pos="728345" algn="l"/>
                <a:tab pos="1560195" algn="l"/>
                <a:tab pos="2736215" algn="l"/>
                <a:tab pos="3636010" algn="l"/>
                <a:tab pos="4004945" algn="l"/>
                <a:tab pos="4502150" algn="l"/>
                <a:tab pos="5024755" algn="l"/>
                <a:tab pos="6148705" algn="l"/>
                <a:tab pos="6527165" algn="l"/>
                <a:tab pos="7066280" algn="l"/>
                <a:tab pos="7813675" algn="l"/>
              </a:tabLst>
            </a:pPr>
            <a:r>
              <a:rPr dirty="0" spc="-25"/>
              <a:t>How</a:t>
            </a:r>
            <a:r>
              <a:rPr dirty="0"/>
              <a:t>	</a:t>
            </a:r>
            <a:r>
              <a:rPr dirty="0" spc="45"/>
              <a:t>many</a:t>
            </a:r>
            <a:r>
              <a:rPr dirty="0"/>
              <a:t>	</a:t>
            </a:r>
            <a:r>
              <a:rPr dirty="0" spc="-10"/>
              <a:t>different</a:t>
            </a:r>
            <a:r>
              <a:rPr dirty="0"/>
              <a:t>	</a:t>
            </a:r>
            <a:r>
              <a:rPr dirty="0" spc="-10"/>
              <a:t>values</a:t>
            </a:r>
            <a:r>
              <a:rPr dirty="0"/>
              <a:t>	</a:t>
            </a:r>
            <a:r>
              <a:rPr dirty="0" spc="-25"/>
              <a:t>of</a:t>
            </a:r>
            <a:r>
              <a:rPr dirty="0"/>
              <a:t>	</a:t>
            </a:r>
            <a:r>
              <a:rPr dirty="0" spc="-25" b="0" i="1">
                <a:latin typeface="Bookman Old Style"/>
                <a:cs typeface="Bookman Old Style"/>
              </a:rPr>
              <a:t>m</a:t>
            </a:r>
            <a:r>
              <a:rPr dirty="0" baseline="-16260" sz="3075" spc="-37" b="0" i="1">
                <a:latin typeface="Bookman Old Style"/>
                <a:cs typeface="Bookman Old Style"/>
              </a:rPr>
              <a:t>l</a:t>
            </a:r>
            <a:r>
              <a:rPr dirty="0" baseline="-16260" sz="3075" b="0" i="1">
                <a:latin typeface="Bookman Old Style"/>
                <a:cs typeface="Bookman Old Style"/>
              </a:rPr>
              <a:t>	</a:t>
            </a:r>
            <a:r>
              <a:rPr dirty="0" sz="2450" spc="30"/>
              <a:t>are</a:t>
            </a:r>
            <a:r>
              <a:rPr dirty="0" sz="2450"/>
              <a:t>	</a:t>
            </a:r>
            <a:r>
              <a:rPr dirty="0" sz="2450" spc="-10"/>
              <a:t>possible</a:t>
            </a:r>
            <a:r>
              <a:rPr dirty="0" sz="2450"/>
              <a:t>	</a:t>
            </a:r>
            <a:r>
              <a:rPr dirty="0" sz="2450" spc="-25"/>
              <a:t>in</a:t>
            </a:r>
            <a:r>
              <a:rPr dirty="0" sz="2450"/>
              <a:t>	</a:t>
            </a:r>
            <a:r>
              <a:rPr dirty="0" sz="2450" spc="-25"/>
              <a:t>the</a:t>
            </a:r>
            <a:r>
              <a:rPr dirty="0" sz="2450"/>
              <a:t>	</a:t>
            </a:r>
            <a:r>
              <a:rPr dirty="0" sz="2450" spc="75"/>
              <a:t>state</a:t>
            </a:r>
            <a:r>
              <a:rPr dirty="0" sz="2450"/>
              <a:t>	</a:t>
            </a:r>
            <a:r>
              <a:rPr dirty="0" sz="2450" spc="-65"/>
              <a:t>4</a:t>
            </a:r>
            <a:r>
              <a:rPr dirty="0" sz="2450" spc="-65" b="0" i="1">
                <a:latin typeface="Bookman Old Style"/>
                <a:cs typeface="Bookman Old Style"/>
              </a:rPr>
              <a:t>d</a:t>
            </a:r>
            <a:r>
              <a:rPr dirty="0" sz="2450" spc="-65"/>
              <a:t>? </a:t>
            </a:r>
            <a:r>
              <a:rPr dirty="0" sz="2450"/>
              <a:t>(Choose</a:t>
            </a:r>
            <a:r>
              <a:rPr dirty="0" sz="2450" spc="185"/>
              <a:t> </a:t>
            </a:r>
            <a:r>
              <a:rPr dirty="0" sz="2450" spc="-10"/>
              <a:t>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1964689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-50">
                <a:latin typeface="Garamond"/>
                <a:cs typeface="Garamond"/>
              </a:rPr>
              <a:t>0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50">
                <a:latin typeface="Garamond"/>
                <a:cs typeface="Garamond"/>
              </a:rPr>
              <a:t>1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50">
                <a:latin typeface="Garamond"/>
                <a:cs typeface="Garamond"/>
              </a:rPr>
              <a:t>3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50">
                <a:latin typeface="Garamond"/>
                <a:cs typeface="Garamond"/>
              </a:rPr>
              <a:t>5</a:t>
            </a:r>
            <a:endParaRPr sz="2450">
              <a:latin typeface="Garamond"/>
              <a:cs typeface="Garamond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5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94347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8.2.</a:t>
            </a:r>
            <a:r>
              <a:rPr dirty="0" sz="1200" spc="2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LEVELS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ATOMIC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040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  <a:tabLst>
                <a:tab pos="728345" algn="l"/>
                <a:tab pos="1560195" algn="l"/>
                <a:tab pos="2736215" algn="l"/>
                <a:tab pos="3636010" algn="l"/>
                <a:tab pos="4004945" algn="l"/>
                <a:tab pos="4502150" algn="l"/>
                <a:tab pos="5024755" algn="l"/>
                <a:tab pos="6148705" algn="l"/>
                <a:tab pos="6527165" algn="l"/>
                <a:tab pos="7066280" algn="l"/>
                <a:tab pos="7813675" algn="l"/>
              </a:tabLst>
            </a:pPr>
            <a:r>
              <a:rPr dirty="0" spc="-25"/>
              <a:t>How</a:t>
            </a:r>
            <a:r>
              <a:rPr dirty="0"/>
              <a:t>	</a:t>
            </a:r>
            <a:r>
              <a:rPr dirty="0" spc="45"/>
              <a:t>many</a:t>
            </a:r>
            <a:r>
              <a:rPr dirty="0"/>
              <a:t>	</a:t>
            </a:r>
            <a:r>
              <a:rPr dirty="0" spc="-10"/>
              <a:t>different</a:t>
            </a:r>
            <a:r>
              <a:rPr dirty="0"/>
              <a:t>	</a:t>
            </a:r>
            <a:r>
              <a:rPr dirty="0" spc="-10"/>
              <a:t>values</a:t>
            </a:r>
            <a:r>
              <a:rPr dirty="0"/>
              <a:t>	</a:t>
            </a:r>
            <a:r>
              <a:rPr dirty="0" spc="-25"/>
              <a:t>of</a:t>
            </a:r>
            <a:r>
              <a:rPr dirty="0"/>
              <a:t>	</a:t>
            </a:r>
            <a:r>
              <a:rPr dirty="0" spc="-25" b="0" i="1">
                <a:latin typeface="Bookman Old Style"/>
                <a:cs typeface="Bookman Old Style"/>
              </a:rPr>
              <a:t>m</a:t>
            </a:r>
            <a:r>
              <a:rPr dirty="0" baseline="-16260" sz="3075" spc="-37" b="0" i="1">
                <a:latin typeface="Bookman Old Style"/>
                <a:cs typeface="Bookman Old Style"/>
              </a:rPr>
              <a:t>l</a:t>
            </a:r>
            <a:r>
              <a:rPr dirty="0" baseline="-16260" sz="3075" b="0" i="1">
                <a:latin typeface="Bookman Old Style"/>
                <a:cs typeface="Bookman Old Style"/>
              </a:rPr>
              <a:t>	</a:t>
            </a:r>
            <a:r>
              <a:rPr dirty="0" sz="2450" spc="30"/>
              <a:t>are</a:t>
            </a:r>
            <a:r>
              <a:rPr dirty="0" sz="2450"/>
              <a:t>	</a:t>
            </a:r>
            <a:r>
              <a:rPr dirty="0" sz="2450" spc="-10"/>
              <a:t>possible</a:t>
            </a:r>
            <a:r>
              <a:rPr dirty="0" sz="2450"/>
              <a:t>	</a:t>
            </a:r>
            <a:r>
              <a:rPr dirty="0" sz="2450" spc="-25"/>
              <a:t>in</a:t>
            </a:r>
            <a:r>
              <a:rPr dirty="0" sz="2450"/>
              <a:t>	</a:t>
            </a:r>
            <a:r>
              <a:rPr dirty="0" sz="2450" spc="-25"/>
              <a:t>the</a:t>
            </a:r>
            <a:r>
              <a:rPr dirty="0" sz="2450"/>
              <a:t>	</a:t>
            </a:r>
            <a:r>
              <a:rPr dirty="0" sz="2450" spc="75"/>
              <a:t>state</a:t>
            </a:r>
            <a:r>
              <a:rPr dirty="0" sz="2450"/>
              <a:t>	</a:t>
            </a:r>
            <a:r>
              <a:rPr dirty="0" sz="2450" spc="-65"/>
              <a:t>4</a:t>
            </a:r>
            <a:r>
              <a:rPr dirty="0" sz="2450" spc="-65" b="0" i="1">
                <a:latin typeface="Bookman Old Style"/>
                <a:cs typeface="Bookman Old Style"/>
              </a:rPr>
              <a:t>d</a:t>
            </a:r>
            <a:r>
              <a:rPr dirty="0" sz="2450" spc="-65"/>
              <a:t>? </a:t>
            </a:r>
            <a:r>
              <a:rPr dirty="0" sz="2450"/>
              <a:t>(Choose</a:t>
            </a:r>
            <a:r>
              <a:rPr dirty="0" sz="2450" spc="185"/>
              <a:t> </a:t>
            </a:r>
            <a:r>
              <a:rPr dirty="0" sz="2450" spc="-10"/>
              <a:t>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1972310" cy="31762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-50">
                <a:latin typeface="Garamond"/>
                <a:cs typeface="Garamond"/>
              </a:rPr>
              <a:t>0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50">
                <a:latin typeface="Garamond"/>
                <a:cs typeface="Garamond"/>
              </a:rPr>
              <a:t>1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50">
                <a:latin typeface="Garamond"/>
                <a:cs typeface="Garamond"/>
              </a:rPr>
              <a:t>3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50">
                <a:latin typeface="Garamond"/>
                <a:cs typeface="Garamond"/>
              </a:rPr>
              <a:t>5</a:t>
            </a:r>
            <a:endParaRPr sz="2450">
              <a:latin typeface="Garamond"/>
              <a:cs typeface="Garamond"/>
            </a:endParaRPr>
          </a:p>
          <a:p>
            <a:pPr marL="39433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5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Garamond"/>
                <a:cs typeface="Garamond"/>
              </a:rPr>
              <a:t>D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94347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8.2.</a:t>
            </a:r>
            <a:r>
              <a:rPr dirty="0" sz="1200" spc="2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LEVELS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ATOMIC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Which</a:t>
            </a:r>
            <a:r>
              <a:rPr dirty="0" spc="325"/>
              <a:t> </a:t>
            </a:r>
            <a:r>
              <a:rPr dirty="0"/>
              <a:t>of</a:t>
            </a:r>
            <a:r>
              <a:rPr dirty="0" spc="335"/>
              <a:t> </a:t>
            </a:r>
            <a:r>
              <a:rPr dirty="0"/>
              <a:t>the</a:t>
            </a:r>
            <a:r>
              <a:rPr dirty="0" spc="330"/>
              <a:t> </a:t>
            </a:r>
            <a:r>
              <a:rPr dirty="0"/>
              <a:t>following</a:t>
            </a:r>
            <a:r>
              <a:rPr dirty="0" spc="335"/>
              <a:t> </a:t>
            </a:r>
            <a:r>
              <a:rPr dirty="0"/>
              <a:t>subshells</a:t>
            </a:r>
            <a:r>
              <a:rPr dirty="0" spc="335"/>
              <a:t> </a:t>
            </a:r>
            <a:r>
              <a:rPr dirty="0"/>
              <a:t>will</a:t>
            </a:r>
            <a:r>
              <a:rPr dirty="0" spc="335"/>
              <a:t> </a:t>
            </a:r>
            <a:r>
              <a:rPr dirty="0"/>
              <a:t>fill</a:t>
            </a:r>
            <a:r>
              <a:rPr dirty="0" spc="335"/>
              <a:t> </a:t>
            </a:r>
            <a:r>
              <a:rPr dirty="0"/>
              <a:t>up</a:t>
            </a:r>
            <a:r>
              <a:rPr dirty="0" spc="335"/>
              <a:t> </a:t>
            </a:r>
            <a:r>
              <a:rPr dirty="0"/>
              <a:t>first</a:t>
            </a:r>
            <a:r>
              <a:rPr dirty="0" spc="330"/>
              <a:t> </a:t>
            </a:r>
            <a:r>
              <a:rPr dirty="0" spc="65"/>
              <a:t>as</a:t>
            </a:r>
            <a:r>
              <a:rPr dirty="0" spc="335"/>
              <a:t> </a:t>
            </a:r>
            <a:r>
              <a:rPr dirty="0"/>
              <a:t>you</a:t>
            </a:r>
            <a:r>
              <a:rPr dirty="0" spc="335"/>
              <a:t> </a:t>
            </a:r>
            <a:r>
              <a:rPr dirty="0" spc="-10"/>
              <a:t>increase</a:t>
            </a:r>
          </a:p>
          <a:p>
            <a:pPr marL="12700">
              <a:lnSpc>
                <a:spcPct val="100000"/>
              </a:lnSpc>
              <a:spcBef>
                <a:spcPts val="50"/>
              </a:spcBef>
              <a:tabLst>
                <a:tab pos="509905" algn="l"/>
              </a:tabLst>
            </a:pPr>
            <a:r>
              <a:rPr dirty="0" spc="265" b="0" i="1">
                <a:latin typeface="Bookman Old Style"/>
                <a:cs typeface="Bookman Old Style"/>
              </a:rPr>
              <a:t>Z</a:t>
            </a:r>
            <a:r>
              <a:rPr dirty="0" spc="265"/>
              <a:t>?</a:t>
            </a:r>
            <a:r>
              <a:rPr dirty="0"/>
              <a:t>	(Choose</a:t>
            </a:r>
            <a:r>
              <a:rPr dirty="0" spc="18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70548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135">
                <a:latin typeface="Garamond"/>
                <a:cs typeface="Garamond"/>
              </a:rPr>
              <a:t>4</a:t>
            </a:r>
            <a:r>
              <a:rPr dirty="0" sz="2450" spc="135" b="0" i="1">
                <a:latin typeface="Bookman Old Style"/>
                <a:cs typeface="Bookman Old Style"/>
              </a:rPr>
              <a:t>f</a:t>
            </a:r>
            <a:endParaRPr sz="2450">
              <a:latin typeface="Bookman Old Style"/>
              <a:cs typeface="Bookman Old Style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90">
                <a:latin typeface="Garamond"/>
                <a:cs typeface="Garamond"/>
              </a:rPr>
              <a:t>5</a:t>
            </a:r>
            <a:r>
              <a:rPr dirty="0" sz="2450" spc="-90" b="0" i="1">
                <a:latin typeface="Bookman Old Style"/>
                <a:cs typeface="Bookman Old Style"/>
              </a:rPr>
              <a:t>p</a:t>
            </a:r>
            <a:endParaRPr sz="2450">
              <a:latin typeface="Bookman Old Style"/>
              <a:cs typeface="Bookman Old Style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135">
                <a:latin typeface="Garamond"/>
                <a:cs typeface="Garamond"/>
              </a:rPr>
              <a:t>5</a:t>
            </a:r>
            <a:r>
              <a:rPr dirty="0" sz="2450" spc="-135" b="0" i="1">
                <a:latin typeface="Bookman Old Style"/>
                <a:cs typeface="Bookman Old Style"/>
              </a:rPr>
              <a:t>d</a:t>
            </a:r>
            <a:endParaRPr sz="2450">
              <a:latin typeface="Bookman Old Style"/>
              <a:cs typeface="Bookman Old Style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25">
                <a:latin typeface="Garamond"/>
                <a:cs typeface="Garamond"/>
              </a:rPr>
              <a:t>6</a:t>
            </a:r>
            <a:r>
              <a:rPr dirty="0" sz="2450" spc="-25" b="0" i="1">
                <a:latin typeface="Bookman Old Style"/>
                <a:cs typeface="Bookman Old Style"/>
              </a:rPr>
              <a:t>s</a:t>
            </a:r>
            <a:endParaRPr sz="2450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94347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8.2.</a:t>
            </a:r>
            <a:r>
              <a:rPr dirty="0" sz="1200" spc="2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LEVELS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ATOMIC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Which</a:t>
            </a:r>
            <a:r>
              <a:rPr dirty="0" spc="325"/>
              <a:t> </a:t>
            </a:r>
            <a:r>
              <a:rPr dirty="0"/>
              <a:t>of</a:t>
            </a:r>
            <a:r>
              <a:rPr dirty="0" spc="335"/>
              <a:t> </a:t>
            </a:r>
            <a:r>
              <a:rPr dirty="0"/>
              <a:t>the</a:t>
            </a:r>
            <a:r>
              <a:rPr dirty="0" spc="330"/>
              <a:t> </a:t>
            </a:r>
            <a:r>
              <a:rPr dirty="0"/>
              <a:t>following</a:t>
            </a:r>
            <a:r>
              <a:rPr dirty="0" spc="335"/>
              <a:t> </a:t>
            </a:r>
            <a:r>
              <a:rPr dirty="0"/>
              <a:t>subshells</a:t>
            </a:r>
            <a:r>
              <a:rPr dirty="0" spc="335"/>
              <a:t> </a:t>
            </a:r>
            <a:r>
              <a:rPr dirty="0"/>
              <a:t>will</a:t>
            </a:r>
            <a:r>
              <a:rPr dirty="0" spc="335"/>
              <a:t> </a:t>
            </a:r>
            <a:r>
              <a:rPr dirty="0"/>
              <a:t>fill</a:t>
            </a:r>
            <a:r>
              <a:rPr dirty="0" spc="335"/>
              <a:t> </a:t>
            </a:r>
            <a:r>
              <a:rPr dirty="0"/>
              <a:t>up</a:t>
            </a:r>
            <a:r>
              <a:rPr dirty="0" spc="335"/>
              <a:t> </a:t>
            </a:r>
            <a:r>
              <a:rPr dirty="0"/>
              <a:t>first</a:t>
            </a:r>
            <a:r>
              <a:rPr dirty="0" spc="330"/>
              <a:t> </a:t>
            </a:r>
            <a:r>
              <a:rPr dirty="0" spc="65"/>
              <a:t>as</a:t>
            </a:r>
            <a:r>
              <a:rPr dirty="0" spc="335"/>
              <a:t> </a:t>
            </a:r>
            <a:r>
              <a:rPr dirty="0"/>
              <a:t>you</a:t>
            </a:r>
            <a:r>
              <a:rPr dirty="0" spc="335"/>
              <a:t> </a:t>
            </a:r>
            <a:r>
              <a:rPr dirty="0" spc="-10"/>
              <a:t>increase</a:t>
            </a:r>
          </a:p>
          <a:p>
            <a:pPr marL="12700">
              <a:lnSpc>
                <a:spcPct val="100000"/>
              </a:lnSpc>
              <a:spcBef>
                <a:spcPts val="50"/>
              </a:spcBef>
              <a:tabLst>
                <a:tab pos="509905" algn="l"/>
              </a:tabLst>
            </a:pPr>
            <a:r>
              <a:rPr dirty="0" spc="265" b="0" i="1">
                <a:latin typeface="Bookman Old Style"/>
                <a:cs typeface="Bookman Old Style"/>
              </a:rPr>
              <a:t>Z</a:t>
            </a:r>
            <a:r>
              <a:rPr dirty="0" spc="265"/>
              <a:t>?</a:t>
            </a:r>
            <a:r>
              <a:rPr dirty="0"/>
              <a:t>	(Choose</a:t>
            </a:r>
            <a:r>
              <a:rPr dirty="0" spc="18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184023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135">
                <a:latin typeface="Garamond"/>
                <a:cs typeface="Garamond"/>
              </a:rPr>
              <a:t>4</a:t>
            </a:r>
            <a:r>
              <a:rPr dirty="0" sz="2450" spc="135" b="0" i="1">
                <a:latin typeface="Bookman Old Style"/>
                <a:cs typeface="Bookman Old Style"/>
              </a:rPr>
              <a:t>f</a:t>
            </a:r>
            <a:endParaRPr sz="2450">
              <a:latin typeface="Bookman Old Style"/>
              <a:cs typeface="Bookman Old Style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25">
                <a:latin typeface="Garamond"/>
                <a:cs typeface="Garamond"/>
              </a:rPr>
              <a:t>5</a:t>
            </a:r>
            <a:r>
              <a:rPr dirty="0" sz="2450" spc="-25" b="0" i="1">
                <a:latin typeface="Bookman Old Style"/>
                <a:cs typeface="Bookman Old Style"/>
              </a:rPr>
              <a:t>p</a:t>
            </a:r>
            <a:endParaRPr sz="2450">
              <a:latin typeface="Bookman Old Style"/>
              <a:cs typeface="Bookman Old Style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25">
                <a:latin typeface="Garamond"/>
                <a:cs typeface="Garamond"/>
              </a:rPr>
              <a:t>5</a:t>
            </a:r>
            <a:r>
              <a:rPr dirty="0" sz="2450" spc="-25" b="0" i="1">
                <a:latin typeface="Bookman Old Style"/>
                <a:cs typeface="Bookman Old Style"/>
              </a:rPr>
              <a:t>d</a:t>
            </a:r>
            <a:endParaRPr sz="2450">
              <a:latin typeface="Bookman Old Style"/>
              <a:cs typeface="Bookman Old Style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25">
                <a:latin typeface="Garamond"/>
                <a:cs typeface="Garamond"/>
              </a:rPr>
              <a:t>6</a:t>
            </a:r>
            <a:r>
              <a:rPr dirty="0" sz="2450" spc="-25" b="0" i="1">
                <a:latin typeface="Bookman Old Style"/>
                <a:cs typeface="Bookman Old Style"/>
              </a:rPr>
              <a:t>s</a:t>
            </a:r>
            <a:endParaRPr sz="2450">
              <a:latin typeface="Bookman Old Style"/>
              <a:cs typeface="Bookman Old Style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70">
                <a:latin typeface="Garamond"/>
                <a:cs typeface="Garamond"/>
              </a:rPr>
              <a:t>B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94411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8.2.</a:t>
            </a:r>
            <a:r>
              <a:rPr dirty="0" sz="1200" spc="2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LEVELS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ATOMIC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An</a:t>
            </a:r>
            <a:r>
              <a:rPr dirty="0" spc="235"/>
              <a:t> </a:t>
            </a:r>
            <a:r>
              <a:rPr dirty="0"/>
              <a:t>“unpaired”</a:t>
            </a:r>
            <a:r>
              <a:rPr dirty="0" spc="235"/>
              <a:t> </a:t>
            </a:r>
            <a:r>
              <a:rPr dirty="0"/>
              <a:t>electron</a:t>
            </a:r>
            <a:r>
              <a:rPr dirty="0" spc="235"/>
              <a:t> </a:t>
            </a:r>
            <a:r>
              <a:rPr dirty="0"/>
              <a:t>spin</a:t>
            </a:r>
            <a:r>
              <a:rPr dirty="0" spc="229"/>
              <a:t> </a:t>
            </a:r>
            <a:r>
              <a:rPr dirty="0"/>
              <a:t>is</a:t>
            </a:r>
            <a:r>
              <a:rPr dirty="0" spc="229"/>
              <a:t> </a:t>
            </a:r>
            <a:r>
              <a:rPr dirty="0"/>
              <a:t>one</a:t>
            </a:r>
            <a:r>
              <a:rPr dirty="0" spc="229"/>
              <a:t> </a:t>
            </a:r>
            <a:r>
              <a:rPr dirty="0" spc="114"/>
              <a:t>that</a:t>
            </a:r>
            <a:r>
              <a:rPr dirty="0" spc="235"/>
              <a:t> </a:t>
            </a:r>
            <a:r>
              <a:rPr dirty="0" spc="55"/>
              <a:t>isn’t</a:t>
            </a:r>
            <a:r>
              <a:rPr dirty="0" spc="229"/>
              <a:t> </a:t>
            </a:r>
            <a:r>
              <a:rPr dirty="0"/>
              <a:t>canceled</a:t>
            </a:r>
            <a:r>
              <a:rPr dirty="0" spc="235"/>
              <a:t> </a:t>
            </a:r>
            <a:r>
              <a:rPr dirty="0"/>
              <a:t>out</a:t>
            </a:r>
            <a:r>
              <a:rPr dirty="0" spc="225"/>
              <a:t> </a:t>
            </a:r>
            <a:r>
              <a:rPr dirty="0" spc="60"/>
              <a:t>by</a:t>
            </a:r>
            <a:r>
              <a:rPr dirty="0" spc="235"/>
              <a:t> </a:t>
            </a:r>
            <a:r>
              <a:rPr dirty="0" spc="-25"/>
              <a:t>an- </a:t>
            </a:r>
            <a:r>
              <a:rPr dirty="0"/>
              <a:t>other</a:t>
            </a:r>
            <a:r>
              <a:rPr dirty="0" spc="90"/>
              <a:t> </a:t>
            </a:r>
            <a:r>
              <a:rPr dirty="0"/>
              <a:t>electron.</a:t>
            </a:r>
            <a:r>
              <a:rPr dirty="0" spc="425"/>
              <a:t> </a:t>
            </a:r>
            <a:r>
              <a:rPr dirty="0"/>
              <a:t>For</a:t>
            </a:r>
            <a:r>
              <a:rPr dirty="0" spc="100"/>
              <a:t> </a:t>
            </a:r>
            <a:r>
              <a:rPr dirty="0"/>
              <a:t>example,</a:t>
            </a:r>
            <a:r>
              <a:rPr dirty="0" spc="110"/>
              <a:t> </a:t>
            </a:r>
            <a:r>
              <a:rPr dirty="0"/>
              <a:t>if</a:t>
            </a:r>
            <a:r>
              <a:rPr dirty="0" spc="100"/>
              <a:t> </a:t>
            </a:r>
            <a:r>
              <a:rPr dirty="0"/>
              <a:t>four</a:t>
            </a:r>
            <a:r>
              <a:rPr dirty="0" spc="95"/>
              <a:t> </a:t>
            </a:r>
            <a:r>
              <a:rPr dirty="0"/>
              <a:t>electrons</a:t>
            </a:r>
            <a:r>
              <a:rPr dirty="0" spc="100"/>
              <a:t> </a:t>
            </a:r>
            <a:r>
              <a:rPr dirty="0" spc="55"/>
              <a:t>had</a:t>
            </a:r>
            <a:r>
              <a:rPr dirty="0" spc="95"/>
              <a:t> </a:t>
            </a:r>
            <a:r>
              <a:rPr dirty="0"/>
              <a:t>spins</a:t>
            </a:r>
            <a:r>
              <a:rPr dirty="0" spc="100"/>
              <a:t> </a:t>
            </a:r>
            <a:r>
              <a:rPr dirty="0" spc="-50"/>
              <a:t>Up-</a:t>
            </a:r>
            <a:r>
              <a:rPr dirty="0" spc="-10"/>
              <a:t>Down- </a:t>
            </a:r>
            <a:r>
              <a:rPr dirty="0" spc="-20"/>
              <a:t>Up-</a:t>
            </a:r>
            <a:r>
              <a:rPr dirty="0"/>
              <a:t>Up</a:t>
            </a:r>
            <a:r>
              <a:rPr dirty="0" spc="450"/>
              <a:t> </a:t>
            </a:r>
            <a:r>
              <a:rPr dirty="0"/>
              <a:t>we</a:t>
            </a:r>
            <a:r>
              <a:rPr dirty="0" spc="459"/>
              <a:t> </a:t>
            </a:r>
            <a:r>
              <a:rPr dirty="0"/>
              <a:t>would</a:t>
            </a:r>
            <a:r>
              <a:rPr dirty="0" spc="459"/>
              <a:t> </a:t>
            </a:r>
            <a:r>
              <a:rPr dirty="0" spc="55"/>
              <a:t>call</a:t>
            </a:r>
            <a:r>
              <a:rPr dirty="0" spc="459"/>
              <a:t> </a:t>
            </a:r>
            <a:r>
              <a:rPr dirty="0" spc="114"/>
              <a:t>that</a:t>
            </a:r>
            <a:r>
              <a:rPr dirty="0" spc="455"/>
              <a:t> </a:t>
            </a:r>
            <a:r>
              <a:rPr dirty="0"/>
              <a:t>two</a:t>
            </a:r>
            <a:r>
              <a:rPr dirty="0" spc="459"/>
              <a:t> </a:t>
            </a:r>
            <a:r>
              <a:rPr dirty="0"/>
              <a:t>unpaired</a:t>
            </a:r>
            <a:r>
              <a:rPr dirty="0" spc="459"/>
              <a:t> </a:t>
            </a:r>
            <a:r>
              <a:rPr dirty="0"/>
              <a:t>electrons.</a:t>
            </a:r>
            <a:r>
              <a:rPr dirty="0" spc="380"/>
              <a:t>  </a:t>
            </a:r>
            <a:r>
              <a:rPr dirty="0"/>
              <a:t>How</a:t>
            </a:r>
            <a:r>
              <a:rPr dirty="0" spc="459"/>
              <a:t> </a:t>
            </a:r>
            <a:r>
              <a:rPr dirty="0" spc="45"/>
              <a:t>many </a:t>
            </a:r>
            <a:r>
              <a:rPr dirty="0"/>
              <a:t>unpaired</a:t>
            </a:r>
            <a:r>
              <a:rPr dirty="0" spc="195"/>
              <a:t> </a:t>
            </a:r>
            <a:r>
              <a:rPr dirty="0"/>
              <a:t>electrons</a:t>
            </a:r>
            <a:r>
              <a:rPr dirty="0" spc="195"/>
              <a:t> </a:t>
            </a:r>
            <a:r>
              <a:rPr dirty="0"/>
              <a:t>does</a:t>
            </a:r>
            <a:r>
              <a:rPr dirty="0" spc="200"/>
              <a:t> </a:t>
            </a:r>
            <a:r>
              <a:rPr dirty="0"/>
              <a:t>carbon</a:t>
            </a:r>
            <a:r>
              <a:rPr dirty="0" spc="200"/>
              <a:t> </a:t>
            </a:r>
            <a:r>
              <a:rPr dirty="0" spc="190"/>
              <a:t>(</a:t>
            </a:r>
            <a:r>
              <a:rPr dirty="0" spc="190" b="0" i="1">
                <a:latin typeface="Bookman Old Style"/>
                <a:cs typeface="Bookman Old Style"/>
              </a:rPr>
              <a:t>Z</a:t>
            </a:r>
            <a:r>
              <a:rPr dirty="0" spc="210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140"/>
              <a:t> </a:t>
            </a:r>
            <a:r>
              <a:rPr dirty="0" spc="70"/>
              <a:t>6)</a:t>
            </a:r>
            <a:r>
              <a:rPr dirty="0" spc="200"/>
              <a:t> </a:t>
            </a:r>
            <a:r>
              <a:rPr dirty="0"/>
              <a:t>have</a:t>
            </a:r>
            <a:r>
              <a:rPr dirty="0" spc="195"/>
              <a:t> </a:t>
            </a:r>
            <a:r>
              <a:rPr dirty="0"/>
              <a:t>in</a:t>
            </a:r>
            <a:r>
              <a:rPr dirty="0" spc="204"/>
              <a:t> </a:t>
            </a:r>
            <a:r>
              <a:rPr dirty="0" spc="70"/>
              <a:t>its</a:t>
            </a:r>
            <a:r>
              <a:rPr dirty="0" spc="195"/>
              <a:t> </a:t>
            </a:r>
            <a:r>
              <a:rPr dirty="0"/>
              <a:t>ground</a:t>
            </a:r>
            <a:r>
              <a:rPr dirty="0" spc="204"/>
              <a:t> </a:t>
            </a:r>
            <a:r>
              <a:rPr dirty="0" spc="90"/>
              <a:t>state? </a:t>
            </a:r>
            <a:r>
              <a:rPr dirty="0"/>
              <a:t>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3180783"/>
            <a:ext cx="545465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1140"/>
              </a:spcBef>
            </a:pP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0</a:t>
            </a:r>
            <a:endParaRPr sz="2450">
              <a:latin typeface="Garamond"/>
              <a:cs typeface="Garamond"/>
            </a:endParaRPr>
          </a:p>
          <a:p>
            <a:pPr marL="28575">
              <a:lnSpc>
                <a:spcPct val="100000"/>
              </a:lnSpc>
              <a:spcBef>
                <a:spcPts val="1045"/>
              </a:spcBef>
            </a:pP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1</a:t>
            </a:r>
            <a:endParaRPr sz="2450">
              <a:latin typeface="Garamond"/>
              <a:cs typeface="Garamond"/>
            </a:endParaRPr>
          </a:p>
          <a:p>
            <a:pPr marL="24765">
              <a:lnSpc>
                <a:spcPct val="100000"/>
              </a:lnSpc>
              <a:spcBef>
                <a:spcPts val="1045"/>
              </a:spcBef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2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Garamond"/>
                <a:cs typeface="Garamond"/>
              </a:rPr>
              <a:t>D.</a:t>
            </a:r>
            <a:r>
              <a:rPr dirty="0" sz="2450" spc="-10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4</a:t>
            </a:r>
            <a:endParaRPr sz="2450">
              <a:latin typeface="Garamond"/>
              <a:cs typeface="Garamond"/>
            </a:endParaRPr>
          </a:p>
          <a:p>
            <a:pPr marL="3683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Garamond"/>
                <a:cs typeface="Garamond"/>
              </a:rPr>
              <a:t>E.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6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94411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8.2.</a:t>
            </a:r>
            <a:r>
              <a:rPr dirty="0" sz="1200" spc="2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LEVELS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ATOMIC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An</a:t>
            </a:r>
            <a:r>
              <a:rPr dirty="0" spc="235"/>
              <a:t> </a:t>
            </a:r>
            <a:r>
              <a:rPr dirty="0"/>
              <a:t>“unpaired”</a:t>
            </a:r>
            <a:r>
              <a:rPr dirty="0" spc="235"/>
              <a:t> </a:t>
            </a:r>
            <a:r>
              <a:rPr dirty="0"/>
              <a:t>electron</a:t>
            </a:r>
            <a:r>
              <a:rPr dirty="0" spc="235"/>
              <a:t> </a:t>
            </a:r>
            <a:r>
              <a:rPr dirty="0"/>
              <a:t>spin</a:t>
            </a:r>
            <a:r>
              <a:rPr dirty="0" spc="229"/>
              <a:t> </a:t>
            </a:r>
            <a:r>
              <a:rPr dirty="0"/>
              <a:t>is</a:t>
            </a:r>
            <a:r>
              <a:rPr dirty="0" spc="229"/>
              <a:t> </a:t>
            </a:r>
            <a:r>
              <a:rPr dirty="0"/>
              <a:t>one</a:t>
            </a:r>
            <a:r>
              <a:rPr dirty="0" spc="229"/>
              <a:t> </a:t>
            </a:r>
            <a:r>
              <a:rPr dirty="0" spc="114"/>
              <a:t>that</a:t>
            </a:r>
            <a:r>
              <a:rPr dirty="0" spc="235"/>
              <a:t> </a:t>
            </a:r>
            <a:r>
              <a:rPr dirty="0" spc="55"/>
              <a:t>isn’t</a:t>
            </a:r>
            <a:r>
              <a:rPr dirty="0" spc="229"/>
              <a:t> </a:t>
            </a:r>
            <a:r>
              <a:rPr dirty="0"/>
              <a:t>canceled</a:t>
            </a:r>
            <a:r>
              <a:rPr dirty="0" spc="235"/>
              <a:t> </a:t>
            </a:r>
            <a:r>
              <a:rPr dirty="0"/>
              <a:t>out</a:t>
            </a:r>
            <a:r>
              <a:rPr dirty="0" spc="225"/>
              <a:t> </a:t>
            </a:r>
            <a:r>
              <a:rPr dirty="0" spc="60"/>
              <a:t>by</a:t>
            </a:r>
            <a:r>
              <a:rPr dirty="0" spc="235"/>
              <a:t> </a:t>
            </a:r>
            <a:r>
              <a:rPr dirty="0" spc="-25"/>
              <a:t>an- </a:t>
            </a:r>
            <a:r>
              <a:rPr dirty="0"/>
              <a:t>other</a:t>
            </a:r>
            <a:r>
              <a:rPr dirty="0" spc="90"/>
              <a:t> </a:t>
            </a:r>
            <a:r>
              <a:rPr dirty="0"/>
              <a:t>electron.</a:t>
            </a:r>
            <a:r>
              <a:rPr dirty="0" spc="425"/>
              <a:t> </a:t>
            </a:r>
            <a:r>
              <a:rPr dirty="0"/>
              <a:t>For</a:t>
            </a:r>
            <a:r>
              <a:rPr dirty="0" spc="100"/>
              <a:t> </a:t>
            </a:r>
            <a:r>
              <a:rPr dirty="0"/>
              <a:t>example,</a:t>
            </a:r>
            <a:r>
              <a:rPr dirty="0" spc="110"/>
              <a:t> </a:t>
            </a:r>
            <a:r>
              <a:rPr dirty="0"/>
              <a:t>if</a:t>
            </a:r>
            <a:r>
              <a:rPr dirty="0" spc="100"/>
              <a:t> </a:t>
            </a:r>
            <a:r>
              <a:rPr dirty="0"/>
              <a:t>four</a:t>
            </a:r>
            <a:r>
              <a:rPr dirty="0" spc="95"/>
              <a:t> </a:t>
            </a:r>
            <a:r>
              <a:rPr dirty="0"/>
              <a:t>electrons</a:t>
            </a:r>
            <a:r>
              <a:rPr dirty="0" spc="100"/>
              <a:t> </a:t>
            </a:r>
            <a:r>
              <a:rPr dirty="0" spc="55"/>
              <a:t>had</a:t>
            </a:r>
            <a:r>
              <a:rPr dirty="0" spc="95"/>
              <a:t> </a:t>
            </a:r>
            <a:r>
              <a:rPr dirty="0"/>
              <a:t>spins</a:t>
            </a:r>
            <a:r>
              <a:rPr dirty="0" spc="100"/>
              <a:t> </a:t>
            </a:r>
            <a:r>
              <a:rPr dirty="0" spc="-50"/>
              <a:t>Up-</a:t>
            </a:r>
            <a:r>
              <a:rPr dirty="0" spc="-10"/>
              <a:t>Down- </a:t>
            </a:r>
            <a:r>
              <a:rPr dirty="0" spc="-20"/>
              <a:t>Up-</a:t>
            </a:r>
            <a:r>
              <a:rPr dirty="0"/>
              <a:t>Up</a:t>
            </a:r>
            <a:r>
              <a:rPr dirty="0" spc="450"/>
              <a:t> </a:t>
            </a:r>
            <a:r>
              <a:rPr dirty="0"/>
              <a:t>we</a:t>
            </a:r>
            <a:r>
              <a:rPr dirty="0" spc="459"/>
              <a:t> </a:t>
            </a:r>
            <a:r>
              <a:rPr dirty="0"/>
              <a:t>would</a:t>
            </a:r>
            <a:r>
              <a:rPr dirty="0" spc="459"/>
              <a:t> </a:t>
            </a:r>
            <a:r>
              <a:rPr dirty="0" spc="55"/>
              <a:t>call</a:t>
            </a:r>
            <a:r>
              <a:rPr dirty="0" spc="459"/>
              <a:t> </a:t>
            </a:r>
            <a:r>
              <a:rPr dirty="0" spc="114"/>
              <a:t>that</a:t>
            </a:r>
            <a:r>
              <a:rPr dirty="0" spc="455"/>
              <a:t> </a:t>
            </a:r>
            <a:r>
              <a:rPr dirty="0"/>
              <a:t>two</a:t>
            </a:r>
            <a:r>
              <a:rPr dirty="0" spc="459"/>
              <a:t> </a:t>
            </a:r>
            <a:r>
              <a:rPr dirty="0"/>
              <a:t>unpaired</a:t>
            </a:r>
            <a:r>
              <a:rPr dirty="0" spc="459"/>
              <a:t> </a:t>
            </a:r>
            <a:r>
              <a:rPr dirty="0"/>
              <a:t>electrons.</a:t>
            </a:r>
            <a:r>
              <a:rPr dirty="0" spc="380"/>
              <a:t>  </a:t>
            </a:r>
            <a:r>
              <a:rPr dirty="0"/>
              <a:t>How</a:t>
            </a:r>
            <a:r>
              <a:rPr dirty="0" spc="459"/>
              <a:t> </a:t>
            </a:r>
            <a:r>
              <a:rPr dirty="0" spc="45"/>
              <a:t>many </a:t>
            </a:r>
            <a:r>
              <a:rPr dirty="0"/>
              <a:t>unpaired</a:t>
            </a:r>
            <a:r>
              <a:rPr dirty="0" spc="195"/>
              <a:t> </a:t>
            </a:r>
            <a:r>
              <a:rPr dirty="0"/>
              <a:t>electrons</a:t>
            </a:r>
            <a:r>
              <a:rPr dirty="0" spc="195"/>
              <a:t> </a:t>
            </a:r>
            <a:r>
              <a:rPr dirty="0"/>
              <a:t>does</a:t>
            </a:r>
            <a:r>
              <a:rPr dirty="0" spc="200"/>
              <a:t> </a:t>
            </a:r>
            <a:r>
              <a:rPr dirty="0"/>
              <a:t>carbon</a:t>
            </a:r>
            <a:r>
              <a:rPr dirty="0" spc="200"/>
              <a:t> </a:t>
            </a:r>
            <a:r>
              <a:rPr dirty="0" spc="190"/>
              <a:t>(</a:t>
            </a:r>
            <a:r>
              <a:rPr dirty="0" spc="190" b="0" i="1">
                <a:latin typeface="Bookman Old Style"/>
                <a:cs typeface="Bookman Old Style"/>
              </a:rPr>
              <a:t>Z</a:t>
            </a:r>
            <a:r>
              <a:rPr dirty="0" spc="210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140"/>
              <a:t> </a:t>
            </a:r>
            <a:r>
              <a:rPr dirty="0" spc="70"/>
              <a:t>6)</a:t>
            </a:r>
            <a:r>
              <a:rPr dirty="0" spc="200"/>
              <a:t> </a:t>
            </a:r>
            <a:r>
              <a:rPr dirty="0"/>
              <a:t>have</a:t>
            </a:r>
            <a:r>
              <a:rPr dirty="0" spc="195"/>
              <a:t> </a:t>
            </a:r>
            <a:r>
              <a:rPr dirty="0"/>
              <a:t>in</a:t>
            </a:r>
            <a:r>
              <a:rPr dirty="0" spc="204"/>
              <a:t> </a:t>
            </a:r>
            <a:r>
              <a:rPr dirty="0" spc="70"/>
              <a:t>its</a:t>
            </a:r>
            <a:r>
              <a:rPr dirty="0" spc="195"/>
              <a:t> </a:t>
            </a:r>
            <a:r>
              <a:rPr dirty="0"/>
              <a:t>ground</a:t>
            </a:r>
            <a:r>
              <a:rPr dirty="0" spc="204"/>
              <a:t> </a:t>
            </a:r>
            <a:r>
              <a:rPr dirty="0" spc="90"/>
              <a:t>state? </a:t>
            </a:r>
            <a:r>
              <a:rPr dirty="0"/>
              <a:t>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44258" y="3180783"/>
            <a:ext cx="8380730" cy="393509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87630">
              <a:lnSpc>
                <a:spcPct val="100000"/>
              </a:lnSpc>
              <a:spcBef>
                <a:spcPts val="1140"/>
              </a:spcBef>
            </a:pP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0</a:t>
            </a:r>
            <a:endParaRPr sz="2450">
              <a:latin typeface="Garamond"/>
              <a:cs typeface="Garamond"/>
            </a:endParaRPr>
          </a:p>
          <a:p>
            <a:pPr marL="99695">
              <a:lnSpc>
                <a:spcPct val="100000"/>
              </a:lnSpc>
              <a:spcBef>
                <a:spcPts val="1045"/>
              </a:spcBef>
            </a:pP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1</a:t>
            </a:r>
            <a:endParaRPr sz="2450">
              <a:latin typeface="Garamond"/>
              <a:cs typeface="Garamond"/>
            </a:endParaRPr>
          </a:p>
          <a:p>
            <a:pPr marL="95250">
              <a:lnSpc>
                <a:spcPct val="100000"/>
              </a:lnSpc>
              <a:spcBef>
                <a:spcPts val="1045"/>
              </a:spcBef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2</a:t>
            </a:r>
            <a:endParaRPr sz="2450">
              <a:latin typeface="Garamond"/>
              <a:cs typeface="Garamond"/>
            </a:endParaRPr>
          </a:p>
          <a:p>
            <a:pPr marL="8318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Garamond"/>
                <a:cs typeface="Garamond"/>
              </a:rPr>
              <a:t>D.</a:t>
            </a:r>
            <a:r>
              <a:rPr dirty="0" sz="2450" spc="-10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4</a:t>
            </a:r>
            <a:endParaRPr sz="2450">
              <a:latin typeface="Garamond"/>
              <a:cs typeface="Garamond"/>
            </a:endParaRPr>
          </a:p>
          <a:p>
            <a:pPr marL="10795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Garamond"/>
                <a:cs typeface="Garamond"/>
              </a:rPr>
              <a:t>E.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6</a:t>
            </a:r>
            <a:endParaRPr sz="2450">
              <a:latin typeface="Garamond"/>
              <a:cs typeface="Garamond"/>
            </a:endParaRPr>
          </a:p>
          <a:p>
            <a:pPr algn="just" marL="86995" marR="55880" indent="-11430">
              <a:lnSpc>
                <a:spcPct val="101699"/>
              </a:lnSpc>
              <a:spcBef>
                <a:spcPts val="1889"/>
              </a:spcBef>
            </a:pPr>
            <a:r>
              <a:rPr dirty="0" sz="2450" spc="-95" b="1">
                <a:latin typeface="Georgia"/>
                <a:cs typeface="Georgia"/>
              </a:rPr>
              <a:t>Solution:</a:t>
            </a:r>
            <a:r>
              <a:rPr dirty="0" sz="2450" spc="1205" b="1">
                <a:latin typeface="Georgia"/>
                <a:cs typeface="Georgia"/>
              </a:rPr>
              <a:t> </a:t>
            </a:r>
            <a:r>
              <a:rPr dirty="0" sz="2450" spc="35">
                <a:latin typeface="Garamond"/>
                <a:cs typeface="Garamond"/>
              </a:rPr>
              <a:t>The</a:t>
            </a:r>
            <a:r>
              <a:rPr dirty="0" sz="2450" spc="475">
                <a:latin typeface="Garamond"/>
                <a:cs typeface="Garamond"/>
              </a:rPr>
              <a:t> </a:t>
            </a:r>
            <a:r>
              <a:rPr dirty="0" sz="2450" spc="10">
                <a:latin typeface="Garamond"/>
                <a:cs typeface="Garamond"/>
              </a:rPr>
              <a:t>configuration</a:t>
            </a:r>
            <a:r>
              <a:rPr dirty="0" sz="2450" spc="475">
                <a:latin typeface="Garamond"/>
                <a:cs typeface="Garamond"/>
              </a:rPr>
              <a:t> </a:t>
            </a:r>
            <a:r>
              <a:rPr dirty="0" sz="2450" spc="20">
                <a:latin typeface="Garamond"/>
                <a:cs typeface="Garamond"/>
              </a:rPr>
              <a:t>is</a:t>
            </a:r>
            <a:r>
              <a:rPr dirty="0" sz="2450" spc="475">
                <a:latin typeface="Garamond"/>
                <a:cs typeface="Garamond"/>
              </a:rPr>
              <a:t> </a:t>
            </a:r>
            <a:r>
              <a:rPr dirty="0" sz="2450" spc="-55">
                <a:latin typeface="Garamond"/>
                <a:cs typeface="Garamond"/>
              </a:rPr>
              <a:t>1</a:t>
            </a:r>
            <a:r>
              <a:rPr dirty="0" sz="2450" spc="-55" b="0" i="1">
                <a:latin typeface="Bookman Old Style"/>
                <a:cs typeface="Bookman Old Style"/>
              </a:rPr>
              <a:t>s</a:t>
            </a:r>
            <a:r>
              <a:rPr dirty="0" baseline="24390" sz="3075" spc="-82">
                <a:latin typeface="Garamond"/>
                <a:cs typeface="Garamond"/>
              </a:rPr>
              <a:t>2</a:t>
            </a:r>
            <a:r>
              <a:rPr dirty="0" sz="2450" spc="-55">
                <a:latin typeface="Garamond"/>
                <a:cs typeface="Garamond"/>
              </a:rPr>
              <a:t>2</a:t>
            </a:r>
            <a:r>
              <a:rPr dirty="0" sz="2450" spc="-55" b="0" i="1">
                <a:latin typeface="Bookman Old Style"/>
                <a:cs typeface="Bookman Old Style"/>
              </a:rPr>
              <a:t>s</a:t>
            </a:r>
            <a:r>
              <a:rPr dirty="0" baseline="24390" sz="3075" spc="-82">
                <a:latin typeface="Garamond"/>
                <a:cs typeface="Garamond"/>
              </a:rPr>
              <a:t>2</a:t>
            </a:r>
            <a:r>
              <a:rPr dirty="0" sz="2450" spc="-55">
                <a:latin typeface="Garamond"/>
                <a:cs typeface="Garamond"/>
              </a:rPr>
              <a:t>2</a:t>
            </a:r>
            <a:r>
              <a:rPr dirty="0" sz="2450" spc="-55" b="0" i="1">
                <a:latin typeface="Bookman Old Style"/>
                <a:cs typeface="Bookman Old Style"/>
              </a:rPr>
              <a:t>p</a:t>
            </a:r>
            <a:r>
              <a:rPr dirty="0" baseline="24390" sz="3075" spc="-82">
                <a:latin typeface="Garamond"/>
                <a:cs typeface="Garamond"/>
              </a:rPr>
              <a:t>2</a:t>
            </a:r>
            <a:r>
              <a:rPr dirty="0" sz="2450" spc="-55">
                <a:latin typeface="Garamond"/>
                <a:cs typeface="Garamond"/>
              </a:rPr>
              <a:t>.</a:t>
            </a:r>
            <a:r>
              <a:rPr dirty="0" sz="2450" spc="1420">
                <a:latin typeface="Garamond"/>
                <a:cs typeface="Garamond"/>
              </a:rPr>
              <a:t> </a:t>
            </a:r>
            <a:r>
              <a:rPr dirty="0" sz="2450" spc="35">
                <a:latin typeface="Garamond"/>
                <a:cs typeface="Garamond"/>
              </a:rPr>
              <a:t>The</a:t>
            </a:r>
            <a:r>
              <a:rPr dirty="0" sz="2450" spc="475">
                <a:latin typeface="Garamond"/>
                <a:cs typeface="Garamond"/>
              </a:rPr>
              <a:t> </a:t>
            </a:r>
            <a:r>
              <a:rPr dirty="0" sz="2450" spc="-35">
                <a:latin typeface="Garamond"/>
                <a:cs typeface="Garamond"/>
              </a:rPr>
              <a:t>four</a:t>
            </a:r>
            <a:r>
              <a:rPr dirty="0" sz="2450" spc="480">
                <a:latin typeface="Garamond"/>
                <a:cs typeface="Garamond"/>
              </a:rPr>
              <a:t> </a:t>
            </a:r>
            <a:r>
              <a:rPr dirty="0" sz="2450" spc="-190" b="0" i="1">
                <a:latin typeface="Bookman Old Style"/>
                <a:cs typeface="Bookman Old Style"/>
              </a:rPr>
              <a:t>s</a:t>
            </a:r>
            <a:r>
              <a:rPr dirty="0" sz="2450" spc="355" b="0" i="1">
                <a:latin typeface="Bookman Old Style"/>
                <a:cs typeface="Bookman Old Style"/>
              </a:rPr>
              <a:t> </a:t>
            </a:r>
            <a:r>
              <a:rPr dirty="0" sz="2450" spc="65">
                <a:latin typeface="Garamond"/>
                <a:cs typeface="Garamond"/>
              </a:rPr>
              <a:t>states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will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25">
                <a:latin typeface="Garamond"/>
                <a:cs typeface="Garamond"/>
              </a:rPr>
              <a:t>be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paired,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the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 spc="-35">
                <a:latin typeface="Garamond"/>
                <a:cs typeface="Garamond"/>
              </a:rPr>
              <a:t>two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40" b="0" i="1">
                <a:latin typeface="Bookman Old Style"/>
                <a:cs typeface="Bookman Old Style"/>
              </a:rPr>
              <a:t> </a:t>
            </a:r>
            <a:r>
              <a:rPr dirty="0" sz="2450" spc="65">
                <a:latin typeface="Garamond"/>
                <a:cs typeface="Garamond"/>
              </a:rPr>
              <a:t>states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will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 spc="20">
                <a:latin typeface="Garamond"/>
                <a:cs typeface="Garamond"/>
              </a:rPr>
              <a:t>point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the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 spc="25">
                <a:latin typeface="Garamond"/>
                <a:cs typeface="Garamond"/>
              </a:rPr>
              <a:t>same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way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by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Hund’s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rule,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-65">
                <a:latin typeface="Garamond"/>
                <a:cs typeface="Garamond"/>
              </a:rPr>
              <a:t>so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the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15">
                <a:latin typeface="Garamond"/>
                <a:cs typeface="Garamond"/>
              </a:rPr>
              <a:t>answer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20">
                <a:latin typeface="Garamond"/>
                <a:cs typeface="Garamond"/>
              </a:rPr>
              <a:t>is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-5">
                <a:latin typeface="Garamond"/>
                <a:cs typeface="Garamond"/>
              </a:rPr>
              <a:t>two.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94411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8.2.</a:t>
            </a:r>
            <a:r>
              <a:rPr dirty="0" sz="1200" spc="2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LEVELS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ATOMIC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In</a:t>
            </a:r>
            <a:r>
              <a:rPr dirty="0" spc="254"/>
              <a:t> </a:t>
            </a:r>
            <a:r>
              <a:rPr dirty="0"/>
              <a:t>helium,</a:t>
            </a:r>
            <a:r>
              <a:rPr dirty="0" spc="290"/>
              <a:t> </a:t>
            </a:r>
            <a:r>
              <a:rPr dirty="0"/>
              <a:t>in</a:t>
            </a:r>
            <a:r>
              <a:rPr dirty="0" spc="265"/>
              <a:t> </a:t>
            </a:r>
            <a:r>
              <a:rPr dirty="0" spc="70"/>
              <a:t>its</a:t>
            </a:r>
            <a:r>
              <a:rPr dirty="0" spc="265"/>
              <a:t> </a:t>
            </a:r>
            <a:r>
              <a:rPr dirty="0"/>
              <a:t>ground</a:t>
            </a:r>
            <a:r>
              <a:rPr dirty="0" spc="265"/>
              <a:t> </a:t>
            </a:r>
            <a:r>
              <a:rPr dirty="0" spc="80"/>
              <a:t>state,</a:t>
            </a:r>
            <a:r>
              <a:rPr dirty="0" spc="285"/>
              <a:t> </a:t>
            </a:r>
            <a:r>
              <a:rPr dirty="0"/>
              <a:t>the</a:t>
            </a:r>
            <a:r>
              <a:rPr dirty="0" spc="265"/>
              <a:t> </a:t>
            </a:r>
            <a:r>
              <a:rPr dirty="0" spc="75"/>
              <a:t>total</a:t>
            </a:r>
            <a:r>
              <a:rPr dirty="0" spc="265"/>
              <a:t> </a:t>
            </a:r>
            <a:r>
              <a:rPr dirty="0"/>
              <a:t>spin</a:t>
            </a:r>
            <a:r>
              <a:rPr dirty="0" spc="265"/>
              <a:t> </a:t>
            </a:r>
            <a:r>
              <a:rPr dirty="0" spc="65"/>
              <a:t>angular</a:t>
            </a:r>
            <a:r>
              <a:rPr dirty="0" spc="270"/>
              <a:t> </a:t>
            </a:r>
            <a:r>
              <a:rPr dirty="0" spc="-10"/>
              <a:t>momentum </a:t>
            </a:r>
            <a:r>
              <a:rPr dirty="0"/>
              <a:t>is</a:t>
            </a:r>
            <a:r>
              <a:rPr dirty="0" spc="235"/>
              <a:t> </a:t>
            </a:r>
            <a:r>
              <a:rPr dirty="0"/>
              <a:t>zero.</a:t>
            </a:r>
            <a:r>
              <a:rPr dirty="0" spc="605"/>
              <a:t> </a:t>
            </a:r>
            <a:r>
              <a:rPr dirty="0"/>
              <a:t>If</a:t>
            </a:r>
            <a:r>
              <a:rPr dirty="0" spc="229"/>
              <a:t> </a:t>
            </a:r>
            <a:r>
              <a:rPr dirty="0"/>
              <a:t>you</a:t>
            </a:r>
            <a:r>
              <a:rPr dirty="0" spc="235"/>
              <a:t> </a:t>
            </a:r>
            <a:r>
              <a:rPr dirty="0"/>
              <a:t>excite</a:t>
            </a:r>
            <a:r>
              <a:rPr dirty="0" spc="225"/>
              <a:t> </a:t>
            </a:r>
            <a:r>
              <a:rPr dirty="0" spc="105"/>
              <a:t>it</a:t>
            </a:r>
            <a:r>
              <a:rPr dirty="0" spc="229"/>
              <a:t> </a:t>
            </a:r>
            <a:r>
              <a:rPr dirty="0"/>
              <a:t>to</a:t>
            </a:r>
            <a:r>
              <a:rPr dirty="0" spc="235"/>
              <a:t> </a:t>
            </a:r>
            <a:r>
              <a:rPr dirty="0" spc="130"/>
              <a:t>a</a:t>
            </a:r>
            <a:r>
              <a:rPr dirty="0" spc="225"/>
              <a:t> </a:t>
            </a:r>
            <a:r>
              <a:rPr dirty="0"/>
              <a:t>higher</a:t>
            </a:r>
            <a:r>
              <a:rPr dirty="0" spc="235"/>
              <a:t> </a:t>
            </a:r>
            <a:r>
              <a:rPr dirty="0"/>
              <a:t>energy</a:t>
            </a:r>
            <a:r>
              <a:rPr dirty="0" spc="225"/>
              <a:t> </a:t>
            </a:r>
            <a:r>
              <a:rPr dirty="0" spc="80"/>
              <a:t>state,</a:t>
            </a:r>
            <a:r>
              <a:rPr dirty="0" spc="245"/>
              <a:t> </a:t>
            </a:r>
            <a:r>
              <a:rPr dirty="0"/>
              <a:t>will</a:t>
            </a:r>
            <a:r>
              <a:rPr dirty="0" spc="235"/>
              <a:t> </a:t>
            </a:r>
            <a:r>
              <a:rPr dirty="0" spc="114"/>
              <a:t>that</a:t>
            </a:r>
            <a:r>
              <a:rPr dirty="0" spc="225"/>
              <a:t> </a:t>
            </a:r>
            <a:r>
              <a:rPr dirty="0" spc="65"/>
              <a:t>still</a:t>
            </a:r>
            <a:r>
              <a:rPr dirty="0" spc="235"/>
              <a:t> </a:t>
            </a:r>
            <a:r>
              <a:rPr dirty="0" spc="-25"/>
              <a:t>be </a:t>
            </a:r>
            <a:r>
              <a:rPr dirty="0" spc="70"/>
              <a:t>true?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421615"/>
            <a:ext cx="4743450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definitely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still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true.</a:t>
            </a:r>
            <a:endParaRPr sz="2450">
              <a:latin typeface="Garamond"/>
              <a:cs typeface="Garamond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definitely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longer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true.</a:t>
            </a:r>
            <a:endParaRPr sz="2450">
              <a:latin typeface="Garamond"/>
              <a:cs typeface="Garamond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depends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excited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state.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8819" y="2230144"/>
            <a:ext cx="188150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85" b="1">
                <a:latin typeface="Georgia"/>
                <a:cs typeface="Georgia"/>
              </a:rPr>
              <a:t>Instructions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41844" y="3145926"/>
            <a:ext cx="8033384" cy="40919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61290" marR="5715" indent="-149225">
              <a:lnSpc>
                <a:spcPct val="100000"/>
              </a:lnSpc>
              <a:spcBef>
                <a:spcPts val="9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offered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formats: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deck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PowerPoint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slides,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85">
                <a:latin typeface="Times New Roman"/>
                <a:cs typeface="Times New Roman"/>
              </a:rPr>
              <a:t>PDF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file.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contain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identical </a:t>
            </a:r>
            <a:r>
              <a:rPr dirty="0" sz="1200">
                <a:latin typeface="Times New Roman"/>
                <a:cs typeface="Times New Roman"/>
              </a:rPr>
              <a:t>contents.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There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similar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14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chapters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book,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total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28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files.</a:t>
            </a:r>
            <a:endParaRPr sz="1200">
              <a:latin typeface="Times New Roman"/>
              <a:cs typeface="Times New Roman"/>
            </a:endParaRPr>
          </a:p>
          <a:p>
            <a:pPr marL="161925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925" algn="l"/>
              </a:tabLst>
            </a:pP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marked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“Quick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Check”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“ConcepTest.”</a:t>
            </a:r>
            <a:endParaRPr sz="1200">
              <a:latin typeface="Times New Roman"/>
              <a:cs typeface="Times New Roman"/>
            </a:endParaRPr>
          </a:p>
          <a:p>
            <a:pPr lvl="1" marL="486409" marR="7620" indent="-158115">
              <a:lnSpc>
                <a:spcPct val="100000"/>
              </a:lnSpc>
              <a:spcBef>
                <a:spcPts val="1000"/>
              </a:spcBef>
              <a:buFont typeface="Georgia"/>
              <a:buChar char="–"/>
              <a:tabLst>
                <a:tab pos="48831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Checks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80">
                <a:latin typeface="Times New Roman"/>
                <a:cs typeface="Times New Roman"/>
              </a:rPr>
              <a:t>that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most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should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able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they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done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reading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or </a:t>
            </a:r>
            <a:r>
              <a:rPr dirty="0" sz="1200" spc="-25">
                <a:latin typeface="Times New Roman"/>
                <a:cs typeface="Times New Roman"/>
              </a:rPr>
              <a:t>	</a:t>
            </a:r>
            <a:r>
              <a:rPr dirty="0" sz="1200" spc="-10">
                <a:latin typeface="Times New Roman"/>
                <a:cs typeface="Times New Roman"/>
              </a:rPr>
              <a:t>followed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lecture.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make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sure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where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think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they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before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move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on.</a:t>
            </a:r>
            <a:endParaRPr sz="1200">
              <a:latin typeface="Times New Roman"/>
              <a:cs typeface="Times New Roman"/>
            </a:endParaRPr>
          </a:p>
          <a:p>
            <a:pPr lvl="1" marL="486409" marR="6350" indent="-158115">
              <a:lnSpc>
                <a:spcPct val="100000"/>
              </a:lnSpc>
              <a:spcBef>
                <a:spcPts val="509"/>
              </a:spcBef>
              <a:buFont typeface="Georgia"/>
              <a:buChar char="–"/>
              <a:tabLst>
                <a:tab pos="488315" algn="l"/>
              </a:tabLst>
            </a:pPr>
            <a:r>
              <a:rPr dirty="0" sz="1200">
                <a:latin typeface="Times New Roman"/>
                <a:cs typeface="Times New Roman"/>
              </a:rPr>
              <a:t>ConcepTests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(a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term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coined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Eric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Mazur)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intended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stimulate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debate,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don’t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want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prep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class </a:t>
            </a:r>
            <a:r>
              <a:rPr dirty="0" sz="1200" spc="-10">
                <a:latin typeface="Times New Roman"/>
                <a:cs typeface="Times New Roman"/>
              </a:rPr>
              <a:t>	</a:t>
            </a:r>
            <a:r>
              <a:rPr dirty="0" sz="1200">
                <a:latin typeface="Times New Roman"/>
                <a:cs typeface="Times New Roman"/>
              </a:rPr>
              <a:t>too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explicitly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before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asking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them.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Ideally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want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between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30%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80%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class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correctly.</a:t>
            </a:r>
            <a:endParaRPr sz="1200">
              <a:latin typeface="Times New Roman"/>
              <a:cs typeface="Times New Roman"/>
            </a:endParaRPr>
          </a:p>
          <a:p>
            <a:pPr algn="just" marL="161290" marR="5715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Either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way,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strong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majority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correctly,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briefly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discuss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move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on.</a:t>
            </a:r>
            <a:r>
              <a:rPr dirty="0" sz="1200" spc="3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many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do </a:t>
            </a:r>
            <a:r>
              <a:rPr dirty="0" sz="1200">
                <a:latin typeface="Times New Roman"/>
                <a:cs typeface="Times New Roman"/>
              </a:rPr>
              <a:t>not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correctly,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consider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having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talk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briefly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pairs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small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groups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vote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again.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surprised </a:t>
            </a:r>
            <a:r>
              <a:rPr dirty="0" sz="1200" spc="75">
                <a:latin typeface="Times New Roman"/>
                <a:cs typeface="Times New Roman"/>
              </a:rPr>
              <a:t>at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how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much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minute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unguided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discussion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improves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hit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rate.</a:t>
            </a:r>
            <a:endParaRPr sz="1200">
              <a:latin typeface="Times New Roman"/>
              <a:cs typeface="Times New Roman"/>
            </a:endParaRPr>
          </a:p>
          <a:p>
            <a:pPr marL="161925" indent="-149225">
              <a:lnSpc>
                <a:spcPct val="100000"/>
              </a:lnSpc>
              <a:spcBef>
                <a:spcPts val="1010"/>
              </a:spcBef>
              <a:buSzPct val="37500"/>
              <a:buChar char="•"/>
              <a:tabLst>
                <a:tab pos="161925" algn="l"/>
              </a:tabLst>
            </a:pP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shown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slides: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first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shows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only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question,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second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adds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answer.</a:t>
            </a:r>
            <a:endParaRPr sz="1200">
              <a:latin typeface="Times New Roman"/>
              <a:cs typeface="Times New Roman"/>
            </a:endParaRPr>
          </a:p>
          <a:p>
            <a:pPr algn="just" marL="161290" marR="7620" indent="-149225">
              <a:lnSpc>
                <a:spcPct val="100000"/>
              </a:lnSpc>
              <a:spcBef>
                <a:spcPts val="1000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also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included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3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book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under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“Conceptual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ConcepTests,”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but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file </a:t>
            </a:r>
            <a:r>
              <a:rPr dirty="0" sz="1200">
                <a:latin typeface="Times New Roman"/>
                <a:cs typeface="Times New Roman"/>
              </a:rPr>
              <a:t>contains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additional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Times New Roman"/>
                <a:cs typeface="Times New Roman"/>
              </a:rPr>
              <a:t>that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not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book.</a:t>
            </a:r>
            <a:endParaRPr sz="1200">
              <a:latin typeface="Times New Roman"/>
              <a:cs typeface="Times New Roman"/>
            </a:endParaRPr>
          </a:p>
          <a:p>
            <a:pPr algn="just" marL="161290" marR="8890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pages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contain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same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options.</a:t>
            </a:r>
            <a:r>
              <a:rPr dirty="0" sz="1200" spc="1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numbered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separate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page.</a:t>
            </a:r>
            <a:endParaRPr sz="1200">
              <a:latin typeface="Times New Roman"/>
              <a:cs typeface="Times New Roman"/>
            </a:endParaRPr>
          </a:p>
          <a:p>
            <a:pPr algn="just" marL="161290" marR="5080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answers.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(These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clearly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marked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phrase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“Choose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80">
                <a:latin typeface="Times New Roman"/>
                <a:cs typeface="Times New Roman"/>
              </a:rPr>
              <a:t>that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apply.”)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you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using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clicker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system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Times New Roman"/>
                <a:cs typeface="Times New Roman"/>
              </a:rPr>
              <a:t>that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doesn’t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allow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responses,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ask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part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separately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yes-</a:t>
            </a:r>
            <a:r>
              <a:rPr dirty="0" sz="1200">
                <a:latin typeface="Times New Roman"/>
                <a:cs typeface="Times New Roman"/>
              </a:rPr>
              <a:t>or-no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question.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94411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8.2.</a:t>
            </a:r>
            <a:r>
              <a:rPr dirty="0" sz="1200" spc="2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LEVELS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ATOMIC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In</a:t>
            </a:r>
            <a:r>
              <a:rPr dirty="0" spc="254"/>
              <a:t> </a:t>
            </a:r>
            <a:r>
              <a:rPr dirty="0"/>
              <a:t>helium,</a:t>
            </a:r>
            <a:r>
              <a:rPr dirty="0" spc="290"/>
              <a:t> </a:t>
            </a:r>
            <a:r>
              <a:rPr dirty="0"/>
              <a:t>in</a:t>
            </a:r>
            <a:r>
              <a:rPr dirty="0" spc="265"/>
              <a:t> </a:t>
            </a:r>
            <a:r>
              <a:rPr dirty="0" spc="70"/>
              <a:t>its</a:t>
            </a:r>
            <a:r>
              <a:rPr dirty="0" spc="265"/>
              <a:t> </a:t>
            </a:r>
            <a:r>
              <a:rPr dirty="0"/>
              <a:t>ground</a:t>
            </a:r>
            <a:r>
              <a:rPr dirty="0" spc="265"/>
              <a:t> </a:t>
            </a:r>
            <a:r>
              <a:rPr dirty="0" spc="80"/>
              <a:t>state,</a:t>
            </a:r>
            <a:r>
              <a:rPr dirty="0" spc="285"/>
              <a:t> </a:t>
            </a:r>
            <a:r>
              <a:rPr dirty="0"/>
              <a:t>the</a:t>
            </a:r>
            <a:r>
              <a:rPr dirty="0" spc="265"/>
              <a:t> </a:t>
            </a:r>
            <a:r>
              <a:rPr dirty="0" spc="75"/>
              <a:t>total</a:t>
            </a:r>
            <a:r>
              <a:rPr dirty="0" spc="265"/>
              <a:t> </a:t>
            </a:r>
            <a:r>
              <a:rPr dirty="0"/>
              <a:t>spin</a:t>
            </a:r>
            <a:r>
              <a:rPr dirty="0" spc="265"/>
              <a:t> </a:t>
            </a:r>
            <a:r>
              <a:rPr dirty="0" spc="65"/>
              <a:t>angular</a:t>
            </a:r>
            <a:r>
              <a:rPr dirty="0" spc="270"/>
              <a:t> </a:t>
            </a:r>
            <a:r>
              <a:rPr dirty="0" spc="-10"/>
              <a:t>momentum </a:t>
            </a:r>
            <a:r>
              <a:rPr dirty="0"/>
              <a:t>is</a:t>
            </a:r>
            <a:r>
              <a:rPr dirty="0" spc="235"/>
              <a:t> </a:t>
            </a:r>
            <a:r>
              <a:rPr dirty="0"/>
              <a:t>zero.</a:t>
            </a:r>
            <a:r>
              <a:rPr dirty="0" spc="605"/>
              <a:t> </a:t>
            </a:r>
            <a:r>
              <a:rPr dirty="0"/>
              <a:t>If</a:t>
            </a:r>
            <a:r>
              <a:rPr dirty="0" spc="229"/>
              <a:t> </a:t>
            </a:r>
            <a:r>
              <a:rPr dirty="0"/>
              <a:t>you</a:t>
            </a:r>
            <a:r>
              <a:rPr dirty="0" spc="235"/>
              <a:t> </a:t>
            </a:r>
            <a:r>
              <a:rPr dirty="0"/>
              <a:t>excite</a:t>
            </a:r>
            <a:r>
              <a:rPr dirty="0" spc="225"/>
              <a:t> </a:t>
            </a:r>
            <a:r>
              <a:rPr dirty="0" spc="105"/>
              <a:t>it</a:t>
            </a:r>
            <a:r>
              <a:rPr dirty="0" spc="229"/>
              <a:t> </a:t>
            </a:r>
            <a:r>
              <a:rPr dirty="0"/>
              <a:t>to</a:t>
            </a:r>
            <a:r>
              <a:rPr dirty="0" spc="235"/>
              <a:t> </a:t>
            </a:r>
            <a:r>
              <a:rPr dirty="0" spc="130"/>
              <a:t>a</a:t>
            </a:r>
            <a:r>
              <a:rPr dirty="0" spc="225"/>
              <a:t> </a:t>
            </a:r>
            <a:r>
              <a:rPr dirty="0"/>
              <a:t>higher</a:t>
            </a:r>
            <a:r>
              <a:rPr dirty="0" spc="235"/>
              <a:t> </a:t>
            </a:r>
            <a:r>
              <a:rPr dirty="0"/>
              <a:t>energy</a:t>
            </a:r>
            <a:r>
              <a:rPr dirty="0" spc="225"/>
              <a:t> </a:t>
            </a:r>
            <a:r>
              <a:rPr dirty="0" spc="80"/>
              <a:t>state,</a:t>
            </a:r>
            <a:r>
              <a:rPr dirty="0" spc="245"/>
              <a:t> </a:t>
            </a:r>
            <a:r>
              <a:rPr dirty="0"/>
              <a:t>will</a:t>
            </a:r>
            <a:r>
              <a:rPr dirty="0" spc="235"/>
              <a:t> </a:t>
            </a:r>
            <a:r>
              <a:rPr dirty="0" spc="114"/>
              <a:t>that</a:t>
            </a:r>
            <a:r>
              <a:rPr dirty="0" spc="225"/>
              <a:t> </a:t>
            </a:r>
            <a:r>
              <a:rPr dirty="0" spc="65"/>
              <a:t>still</a:t>
            </a:r>
            <a:r>
              <a:rPr dirty="0" spc="235"/>
              <a:t> </a:t>
            </a:r>
            <a:r>
              <a:rPr dirty="0" spc="-25"/>
              <a:t>be </a:t>
            </a:r>
            <a:r>
              <a:rPr dirty="0" spc="70"/>
              <a:t>true?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4754880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definitely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still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true.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definitely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longer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true.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depends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excited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state.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921207" y="878291"/>
            <a:ext cx="205295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8.3.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PERIODIC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TABLE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2643505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572770" algn="l"/>
              </a:tabLst>
            </a:pPr>
            <a:r>
              <a:rPr dirty="0" sz="1700" spc="-25" b="1">
                <a:latin typeface="Georgia"/>
                <a:cs typeface="Georgia"/>
              </a:rPr>
              <a:t>8.3</a:t>
            </a:r>
            <a:r>
              <a:rPr dirty="0" sz="1700" b="1">
                <a:latin typeface="Georgia"/>
                <a:cs typeface="Georgia"/>
              </a:rPr>
              <a:t>	The</a:t>
            </a:r>
            <a:r>
              <a:rPr dirty="0" sz="1700" spc="114" b="1">
                <a:latin typeface="Georgia"/>
                <a:cs typeface="Georgia"/>
              </a:rPr>
              <a:t> </a:t>
            </a:r>
            <a:r>
              <a:rPr dirty="0" sz="1700" spc="-30" b="1">
                <a:latin typeface="Georgia"/>
                <a:cs typeface="Georgia"/>
              </a:rPr>
              <a:t>Periodic</a:t>
            </a:r>
            <a:r>
              <a:rPr dirty="0" sz="1700" spc="120" b="1">
                <a:latin typeface="Georgia"/>
                <a:cs typeface="Georgia"/>
              </a:rPr>
              <a:t> </a:t>
            </a:r>
            <a:r>
              <a:rPr dirty="0" sz="1700" spc="-25" b="1">
                <a:latin typeface="Georgia"/>
                <a:cs typeface="Georgia"/>
              </a:rPr>
              <a:t>Table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2147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8.3.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PERIODIC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TABLE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4565650" algn="l"/>
              </a:tabLst>
            </a:pPr>
            <a:r>
              <a:rPr dirty="0"/>
              <a:t>Which</a:t>
            </a:r>
            <a:r>
              <a:rPr dirty="0" spc="430"/>
              <a:t> </a:t>
            </a:r>
            <a:r>
              <a:rPr dirty="0"/>
              <a:t>of</a:t>
            </a:r>
            <a:r>
              <a:rPr dirty="0" spc="430"/>
              <a:t> </a:t>
            </a:r>
            <a:r>
              <a:rPr dirty="0"/>
              <a:t>the</a:t>
            </a:r>
            <a:r>
              <a:rPr dirty="0" spc="430"/>
              <a:t> </a:t>
            </a:r>
            <a:r>
              <a:rPr dirty="0"/>
              <a:t>following</a:t>
            </a:r>
            <a:r>
              <a:rPr dirty="0" spc="430"/>
              <a:t> </a:t>
            </a:r>
            <a:r>
              <a:rPr dirty="0"/>
              <a:t>properties</a:t>
            </a:r>
            <a:r>
              <a:rPr dirty="0" spc="430"/>
              <a:t> </a:t>
            </a:r>
            <a:r>
              <a:rPr dirty="0"/>
              <a:t>make</a:t>
            </a:r>
            <a:r>
              <a:rPr dirty="0" spc="430"/>
              <a:t> </a:t>
            </a:r>
            <a:r>
              <a:rPr dirty="0" spc="65"/>
              <a:t>an</a:t>
            </a:r>
            <a:r>
              <a:rPr dirty="0" spc="430"/>
              <a:t> </a:t>
            </a:r>
            <a:r>
              <a:rPr dirty="0"/>
              <a:t>atom</a:t>
            </a:r>
            <a:r>
              <a:rPr dirty="0" spc="430"/>
              <a:t> </a:t>
            </a:r>
            <a:r>
              <a:rPr dirty="0"/>
              <a:t>more</a:t>
            </a:r>
            <a:r>
              <a:rPr dirty="0" spc="430"/>
              <a:t> </a:t>
            </a:r>
            <a:r>
              <a:rPr dirty="0"/>
              <a:t>likely</a:t>
            </a:r>
            <a:r>
              <a:rPr dirty="0" spc="430"/>
              <a:t> </a:t>
            </a:r>
            <a:r>
              <a:rPr dirty="0" spc="-25"/>
              <a:t>to </a:t>
            </a:r>
            <a:r>
              <a:rPr dirty="0" spc="60"/>
              <a:t>react</a:t>
            </a:r>
            <a:r>
              <a:rPr dirty="0" spc="245"/>
              <a:t> </a:t>
            </a:r>
            <a:r>
              <a:rPr dirty="0"/>
              <a:t>chemically</a:t>
            </a:r>
            <a:r>
              <a:rPr dirty="0" spc="260"/>
              <a:t> </a:t>
            </a:r>
            <a:r>
              <a:rPr dirty="0" spc="50"/>
              <a:t>with</a:t>
            </a:r>
            <a:r>
              <a:rPr dirty="0" spc="254"/>
              <a:t> </a:t>
            </a:r>
            <a:r>
              <a:rPr dirty="0"/>
              <a:t>other</a:t>
            </a:r>
            <a:r>
              <a:rPr dirty="0" spc="260"/>
              <a:t> </a:t>
            </a:r>
            <a:r>
              <a:rPr dirty="0" spc="45"/>
              <a:t>atoms?</a:t>
            </a:r>
            <a:r>
              <a:rPr dirty="0"/>
              <a:t>	(Choose</a:t>
            </a:r>
            <a:r>
              <a:rPr dirty="0" spc="160"/>
              <a:t> </a:t>
            </a:r>
            <a:r>
              <a:rPr dirty="0" spc="75"/>
              <a:t>all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8259445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low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ionization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energy.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ionization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energy.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full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outer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subshell.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available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state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large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negative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135">
                <a:latin typeface="Garamond"/>
                <a:cs typeface="Garamond"/>
              </a:rPr>
              <a:t>(</a:t>
            </a:r>
            <a:r>
              <a:rPr dirty="0" sz="2450" spc="135" b="0" i="1">
                <a:latin typeface="Bookman Old Style"/>
                <a:cs typeface="Bookman Old Style"/>
              </a:rPr>
              <a:t>E</a:t>
            </a:r>
            <a:r>
              <a:rPr dirty="0" sz="2450" spc="204" b="0" i="1">
                <a:latin typeface="Bookman Old Style"/>
                <a:cs typeface="Bookman Old Style"/>
              </a:rPr>
              <a:t> </a:t>
            </a:r>
            <a:r>
              <a:rPr dirty="0" sz="2450" spc="280">
                <a:latin typeface="Cambria"/>
                <a:cs typeface="Cambria"/>
              </a:rPr>
              <a:t>≪</a:t>
            </a:r>
            <a:r>
              <a:rPr dirty="0" sz="2450" spc="235">
                <a:latin typeface="Cambria"/>
                <a:cs typeface="Cambria"/>
              </a:rPr>
              <a:t> </a:t>
            </a:r>
            <a:r>
              <a:rPr dirty="0" sz="2450" spc="45">
                <a:latin typeface="Garamond"/>
                <a:cs typeface="Garamond"/>
              </a:rPr>
              <a:t>0).</a:t>
            </a:r>
            <a:endParaRPr sz="2450">
              <a:latin typeface="Garamond"/>
              <a:cs typeface="Garamond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available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state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with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small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negative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135">
                <a:latin typeface="Garamond"/>
                <a:cs typeface="Garamond"/>
              </a:rPr>
              <a:t>(</a:t>
            </a:r>
            <a:r>
              <a:rPr dirty="0" sz="2450" spc="135" b="0" i="1">
                <a:latin typeface="Bookman Old Style"/>
                <a:cs typeface="Bookman Old Style"/>
              </a:rPr>
              <a:t>E</a:t>
            </a:r>
            <a:r>
              <a:rPr dirty="0" sz="2450" spc="225" b="0" i="1">
                <a:latin typeface="Bookman Old Style"/>
                <a:cs typeface="Bookman Old Style"/>
              </a:rPr>
              <a:t> </a:t>
            </a:r>
            <a:r>
              <a:rPr dirty="0" sz="2450" spc="555">
                <a:latin typeface="Cambria"/>
                <a:cs typeface="Cambria"/>
              </a:rPr>
              <a:t>≈</a:t>
            </a:r>
            <a:r>
              <a:rPr dirty="0" sz="2450" spc="260">
                <a:latin typeface="Cambria"/>
                <a:cs typeface="Cambria"/>
              </a:rPr>
              <a:t> </a:t>
            </a:r>
            <a:r>
              <a:rPr dirty="0" sz="2450" spc="45">
                <a:latin typeface="Garamond"/>
                <a:cs typeface="Garamond"/>
              </a:rPr>
              <a:t>0).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2147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8.3.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PERIODIC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TABLE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4565650" algn="l"/>
              </a:tabLst>
            </a:pPr>
            <a:r>
              <a:rPr dirty="0"/>
              <a:t>Which</a:t>
            </a:r>
            <a:r>
              <a:rPr dirty="0" spc="430"/>
              <a:t> </a:t>
            </a:r>
            <a:r>
              <a:rPr dirty="0"/>
              <a:t>of</a:t>
            </a:r>
            <a:r>
              <a:rPr dirty="0" spc="430"/>
              <a:t> </a:t>
            </a:r>
            <a:r>
              <a:rPr dirty="0"/>
              <a:t>the</a:t>
            </a:r>
            <a:r>
              <a:rPr dirty="0" spc="430"/>
              <a:t> </a:t>
            </a:r>
            <a:r>
              <a:rPr dirty="0"/>
              <a:t>following</a:t>
            </a:r>
            <a:r>
              <a:rPr dirty="0" spc="430"/>
              <a:t> </a:t>
            </a:r>
            <a:r>
              <a:rPr dirty="0"/>
              <a:t>properties</a:t>
            </a:r>
            <a:r>
              <a:rPr dirty="0" spc="430"/>
              <a:t> </a:t>
            </a:r>
            <a:r>
              <a:rPr dirty="0"/>
              <a:t>make</a:t>
            </a:r>
            <a:r>
              <a:rPr dirty="0" spc="430"/>
              <a:t> </a:t>
            </a:r>
            <a:r>
              <a:rPr dirty="0" spc="65"/>
              <a:t>an</a:t>
            </a:r>
            <a:r>
              <a:rPr dirty="0" spc="430"/>
              <a:t> </a:t>
            </a:r>
            <a:r>
              <a:rPr dirty="0"/>
              <a:t>atom</a:t>
            </a:r>
            <a:r>
              <a:rPr dirty="0" spc="430"/>
              <a:t> </a:t>
            </a:r>
            <a:r>
              <a:rPr dirty="0"/>
              <a:t>more</a:t>
            </a:r>
            <a:r>
              <a:rPr dirty="0" spc="430"/>
              <a:t> </a:t>
            </a:r>
            <a:r>
              <a:rPr dirty="0"/>
              <a:t>likely</a:t>
            </a:r>
            <a:r>
              <a:rPr dirty="0" spc="430"/>
              <a:t> </a:t>
            </a:r>
            <a:r>
              <a:rPr dirty="0" spc="-25"/>
              <a:t>to </a:t>
            </a:r>
            <a:r>
              <a:rPr dirty="0" spc="60"/>
              <a:t>react</a:t>
            </a:r>
            <a:r>
              <a:rPr dirty="0" spc="245"/>
              <a:t> </a:t>
            </a:r>
            <a:r>
              <a:rPr dirty="0"/>
              <a:t>chemically</a:t>
            </a:r>
            <a:r>
              <a:rPr dirty="0" spc="260"/>
              <a:t> </a:t>
            </a:r>
            <a:r>
              <a:rPr dirty="0" spc="50"/>
              <a:t>with</a:t>
            </a:r>
            <a:r>
              <a:rPr dirty="0" spc="254"/>
              <a:t> </a:t>
            </a:r>
            <a:r>
              <a:rPr dirty="0"/>
              <a:t>other</a:t>
            </a:r>
            <a:r>
              <a:rPr dirty="0" spc="260"/>
              <a:t> </a:t>
            </a:r>
            <a:r>
              <a:rPr dirty="0" spc="45"/>
              <a:t>atoms?</a:t>
            </a:r>
            <a:r>
              <a:rPr dirty="0"/>
              <a:t>	(Choose</a:t>
            </a:r>
            <a:r>
              <a:rPr dirty="0" spc="160"/>
              <a:t> </a:t>
            </a:r>
            <a:r>
              <a:rPr dirty="0" spc="75"/>
              <a:t>all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8266430" cy="31762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low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ionization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ionization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full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outer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subshell.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available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state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large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negative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135">
                <a:latin typeface="Garamond"/>
                <a:cs typeface="Garamond"/>
              </a:rPr>
              <a:t>(</a:t>
            </a:r>
            <a:r>
              <a:rPr dirty="0" sz="2450" spc="135" b="0" i="1">
                <a:latin typeface="Bookman Old Style"/>
                <a:cs typeface="Bookman Old Style"/>
              </a:rPr>
              <a:t>E</a:t>
            </a:r>
            <a:r>
              <a:rPr dirty="0" sz="2450" spc="204" b="0" i="1">
                <a:latin typeface="Bookman Old Style"/>
                <a:cs typeface="Bookman Old Style"/>
              </a:rPr>
              <a:t> </a:t>
            </a:r>
            <a:r>
              <a:rPr dirty="0" sz="2450" spc="280">
                <a:latin typeface="Cambria"/>
                <a:cs typeface="Cambria"/>
              </a:rPr>
              <a:t>≪</a:t>
            </a:r>
            <a:r>
              <a:rPr dirty="0" sz="2450" spc="235">
                <a:latin typeface="Cambria"/>
                <a:cs typeface="Cambria"/>
              </a:rPr>
              <a:t> </a:t>
            </a:r>
            <a:r>
              <a:rPr dirty="0" sz="2450" spc="45">
                <a:latin typeface="Garamond"/>
                <a:cs typeface="Garamond"/>
              </a:rPr>
              <a:t>0).</a:t>
            </a:r>
            <a:endParaRPr sz="2450">
              <a:latin typeface="Garamond"/>
              <a:cs typeface="Garamond"/>
            </a:endParaRPr>
          </a:p>
          <a:p>
            <a:pPr marL="39433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available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state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with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small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negative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135">
                <a:latin typeface="Garamond"/>
                <a:cs typeface="Garamond"/>
              </a:rPr>
              <a:t>(</a:t>
            </a:r>
            <a:r>
              <a:rPr dirty="0" sz="2450" spc="135" b="0" i="1">
                <a:latin typeface="Bookman Old Style"/>
                <a:cs typeface="Bookman Old Style"/>
              </a:rPr>
              <a:t>E</a:t>
            </a:r>
            <a:r>
              <a:rPr dirty="0" sz="2450" spc="225" b="0" i="1">
                <a:latin typeface="Bookman Old Style"/>
                <a:cs typeface="Bookman Old Style"/>
              </a:rPr>
              <a:t> </a:t>
            </a:r>
            <a:r>
              <a:rPr dirty="0" sz="2450" spc="555">
                <a:latin typeface="Cambria"/>
                <a:cs typeface="Cambria"/>
              </a:rPr>
              <a:t>≈</a:t>
            </a:r>
            <a:r>
              <a:rPr dirty="0" sz="2450" spc="260">
                <a:latin typeface="Cambria"/>
                <a:cs typeface="Cambria"/>
              </a:rPr>
              <a:t> </a:t>
            </a:r>
            <a:r>
              <a:rPr dirty="0" sz="2450" spc="45">
                <a:latin typeface="Garamond"/>
                <a:cs typeface="Garamond"/>
              </a:rPr>
              <a:t>0).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65">
                <a:latin typeface="Garamond"/>
                <a:cs typeface="Garamond"/>
              </a:rPr>
              <a:t>A,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D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2147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8.3.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PERIODIC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TABLE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913504" algn="l"/>
              </a:tabLst>
            </a:pPr>
            <a:r>
              <a:rPr dirty="0"/>
              <a:t>Which</a:t>
            </a:r>
            <a:r>
              <a:rPr dirty="0" spc="105"/>
              <a:t> </a:t>
            </a:r>
            <a:r>
              <a:rPr dirty="0" spc="-50"/>
              <a:t>of</a:t>
            </a:r>
            <a:r>
              <a:rPr dirty="0" spc="110"/>
              <a:t> </a:t>
            </a:r>
            <a:r>
              <a:rPr dirty="0"/>
              <a:t>the</a:t>
            </a:r>
            <a:r>
              <a:rPr dirty="0" spc="114"/>
              <a:t> </a:t>
            </a:r>
            <a:r>
              <a:rPr dirty="0" spc="-10"/>
              <a:t>following</a:t>
            </a:r>
            <a:r>
              <a:rPr dirty="0" spc="114"/>
              <a:t> </a:t>
            </a:r>
            <a:r>
              <a:rPr dirty="0"/>
              <a:t>columns</a:t>
            </a:r>
            <a:r>
              <a:rPr dirty="0" spc="110"/>
              <a:t> </a:t>
            </a:r>
            <a:r>
              <a:rPr dirty="0"/>
              <a:t>in</a:t>
            </a:r>
            <a:r>
              <a:rPr dirty="0" spc="114"/>
              <a:t> </a:t>
            </a:r>
            <a:r>
              <a:rPr dirty="0"/>
              <a:t>the</a:t>
            </a:r>
            <a:r>
              <a:rPr dirty="0" spc="114"/>
              <a:t> </a:t>
            </a:r>
            <a:r>
              <a:rPr dirty="0"/>
              <a:t>periodic</a:t>
            </a:r>
            <a:r>
              <a:rPr dirty="0" spc="110"/>
              <a:t> </a:t>
            </a:r>
            <a:r>
              <a:rPr dirty="0" spc="60"/>
              <a:t>table</a:t>
            </a:r>
            <a:r>
              <a:rPr dirty="0" spc="114"/>
              <a:t> </a:t>
            </a:r>
            <a:r>
              <a:rPr dirty="0"/>
              <a:t>generally</a:t>
            </a:r>
            <a:r>
              <a:rPr dirty="0" spc="114"/>
              <a:t> </a:t>
            </a:r>
            <a:r>
              <a:rPr dirty="0" spc="-25"/>
              <a:t>has </a:t>
            </a:r>
            <a:r>
              <a:rPr dirty="0"/>
              <a:t>the</a:t>
            </a:r>
            <a:r>
              <a:rPr dirty="0" spc="315"/>
              <a:t> </a:t>
            </a:r>
            <a:r>
              <a:rPr dirty="0"/>
              <a:t>highest</a:t>
            </a:r>
            <a:r>
              <a:rPr dirty="0" spc="315"/>
              <a:t> </a:t>
            </a:r>
            <a:r>
              <a:rPr dirty="0"/>
              <a:t>ionization</a:t>
            </a:r>
            <a:r>
              <a:rPr dirty="0" spc="315"/>
              <a:t> </a:t>
            </a:r>
            <a:r>
              <a:rPr dirty="0" spc="50"/>
              <a:t>energy?</a:t>
            </a:r>
            <a:r>
              <a:rPr dirty="0"/>
              <a:t>	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351091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Column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1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(alkalis)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Column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2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(alkali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earths)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Column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17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(halogens)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Column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18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(noble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gases)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2147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8.3.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PERIODIC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TABLE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913504" algn="l"/>
              </a:tabLst>
            </a:pPr>
            <a:r>
              <a:rPr dirty="0"/>
              <a:t>Which</a:t>
            </a:r>
            <a:r>
              <a:rPr dirty="0" spc="105"/>
              <a:t> </a:t>
            </a:r>
            <a:r>
              <a:rPr dirty="0" spc="-50"/>
              <a:t>of</a:t>
            </a:r>
            <a:r>
              <a:rPr dirty="0" spc="110"/>
              <a:t> </a:t>
            </a:r>
            <a:r>
              <a:rPr dirty="0"/>
              <a:t>the</a:t>
            </a:r>
            <a:r>
              <a:rPr dirty="0" spc="114"/>
              <a:t> </a:t>
            </a:r>
            <a:r>
              <a:rPr dirty="0" spc="-10"/>
              <a:t>following</a:t>
            </a:r>
            <a:r>
              <a:rPr dirty="0" spc="114"/>
              <a:t> </a:t>
            </a:r>
            <a:r>
              <a:rPr dirty="0"/>
              <a:t>columns</a:t>
            </a:r>
            <a:r>
              <a:rPr dirty="0" spc="110"/>
              <a:t> </a:t>
            </a:r>
            <a:r>
              <a:rPr dirty="0"/>
              <a:t>in</a:t>
            </a:r>
            <a:r>
              <a:rPr dirty="0" spc="114"/>
              <a:t> </a:t>
            </a:r>
            <a:r>
              <a:rPr dirty="0"/>
              <a:t>the</a:t>
            </a:r>
            <a:r>
              <a:rPr dirty="0" spc="114"/>
              <a:t> </a:t>
            </a:r>
            <a:r>
              <a:rPr dirty="0"/>
              <a:t>periodic</a:t>
            </a:r>
            <a:r>
              <a:rPr dirty="0" spc="110"/>
              <a:t> </a:t>
            </a:r>
            <a:r>
              <a:rPr dirty="0" spc="60"/>
              <a:t>table</a:t>
            </a:r>
            <a:r>
              <a:rPr dirty="0" spc="114"/>
              <a:t> </a:t>
            </a:r>
            <a:r>
              <a:rPr dirty="0"/>
              <a:t>generally</a:t>
            </a:r>
            <a:r>
              <a:rPr dirty="0" spc="114"/>
              <a:t> </a:t>
            </a:r>
            <a:r>
              <a:rPr dirty="0" spc="-25"/>
              <a:t>has </a:t>
            </a:r>
            <a:r>
              <a:rPr dirty="0"/>
              <a:t>the</a:t>
            </a:r>
            <a:r>
              <a:rPr dirty="0" spc="315"/>
              <a:t> </a:t>
            </a:r>
            <a:r>
              <a:rPr dirty="0"/>
              <a:t>highest</a:t>
            </a:r>
            <a:r>
              <a:rPr dirty="0" spc="315"/>
              <a:t> </a:t>
            </a:r>
            <a:r>
              <a:rPr dirty="0"/>
              <a:t>ionization</a:t>
            </a:r>
            <a:r>
              <a:rPr dirty="0" spc="315"/>
              <a:t> </a:t>
            </a:r>
            <a:r>
              <a:rPr dirty="0" spc="50"/>
              <a:t>energy?</a:t>
            </a:r>
            <a:r>
              <a:rPr dirty="0"/>
              <a:t>	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351790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Column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1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(alkalis)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Column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2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(alkali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earths)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Column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17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(halogens)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Column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18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(noble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gases)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Garamond"/>
                <a:cs typeface="Garamond"/>
              </a:rPr>
              <a:t>D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2147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8.3.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PERIODIC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TABLE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00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10"/>
              <a:t>Below</a:t>
            </a:r>
            <a:r>
              <a:rPr dirty="0" spc="-140"/>
              <a:t> </a:t>
            </a:r>
            <a:r>
              <a:rPr dirty="0"/>
              <a:t>is</a:t>
            </a:r>
            <a:r>
              <a:rPr dirty="0" spc="-55"/>
              <a:t> </a:t>
            </a:r>
            <a:r>
              <a:rPr dirty="0" spc="130"/>
              <a:t>a</a:t>
            </a:r>
            <a:r>
              <a:rPr dirty="0" spc="-60"/>
              <a:t> </a:t>
            </a:r>
            <a:r>
              <a:rPr dirty="0" spc="65"/>
              <a:t>list</a:t>
            </a:r>
            <a:r>
              <a:rPr dirty="0" spc="-60"/>
              <a:t> </a:t>
            </a:r>
            <a:r>
              <a:rPr dirty="0" spc="-170"/>
              <a:t>of</a:t>
            </a:r>
            <a:r>
              <a:rPr dirty="0" spc="15"/>
              <a:t> </a:t>
            </a:r>
            <a:r>
              <a:rPr dirty="0" spc="75"/>
              <a:t>all</a:t>
            </a:r>
            <a:r>
              <a:rPr dirty="0" spc="-55"/>
              <a:t> </a:t>
            </a:r>
            <a:r>
              <a:rPr dirty="0"/>
              <a:t>the</a:t>
            </a:r>
            <a:r>
              <a:rPr dirty="0" spc="-65"/>
              <a:t> </a:t>
            </a:r>
            <a:r>
              <a:rPr dirty="0"/>
              <a:t>elements</a:t>
            </a:r>
            <a:r>
              <a:rPr dirty="0" spc="-60"/>
              <a:t> </a:t>
            </a:r>
            <a:r>
              <a:rPr dirty="0" spc="50"/>
              <a:t>with</a:t>
            </a:r>
            <a:r>
              <a:rPr dirty="0" spc="-70"/>
              <a:t> </a:t>
            </a:r>
            <a:r>
              <a:rPr dirty="0" spc="225" b="0" i="1">
                <a:latin typeface="Bookman Old Style"/>
                <a:cs typeface="Bookman Old Style"/>
              </a:rPr>
              <a:t>Z</a:t>
            </a:r>
            <a:r>
              <a:rPr dirty="0" spc="5" b="0" i="1">
                <a:latin typeface="Bookman Old Style"/>
                <a:cs typeface="Bookman Old Style"/>
              </a:rPr>
              <a:t> </a:t>
            </a:r>
            <a:r>
              <a:rPr dirty="0"/>
              <a:t>between</a:t>
            </a:r>
            <a:r>
              <a:rPr dirty="0" spc="-60"/>
              <a:t> </a:t>
            </a:r>
            <a:r>
              <a:rPr dirty="0"/>
              <a:t>16</a:t>
            </a:r>
            <a:r>
              <a:rPr dirty="0" spc="-60"/>
              <a:t> </a:t>
            </a:r>
            <a:r>
              <a:rPr dirty="0" spc="55"/>
              <a:t>and</a:t>
            </a:r>
            <a:r>
              <a:rPr dirty="0" spc="-55"/>
              <a:t> </a:t>
            </a:r>
            <a:r>
              <a:rPr dirty="0"/>
              <a:t>20.</a:t>
            </a:r>
            <a:r>
              <a:rPr dirty="0" spc="375"/>
              <a:t> </a:t>
            </a:r>
            <a:r>
              <a:rPr dirty="0" spc="-10"/>
              <a:t>Which </a:t>
            </a:r>
            <a:r>
              <a:rPr dirty="0"/>
              <a:t>would</a:t>
            </a:r>
            <a:r>
              <a:rPr dirty="0" spc="380"/>
              <a:t> </a:t>
            </a:r>
            <a:r>
              <a:rPr dirty="0"/>
              <a:t>you</a:t>
            </a:r>
            <a:r>
              <a:rPr dirty="0" spc="375"/>
              <a:t> </a:t>
            </a:r>
            <a:r>
              <a:rPr dirty="0"/>
              <a:t>expect</a:t>
            </a:r>
            <a:r>
              <a:rPr dirty="0" spc="380"/>
              <a:t> </a:t>
            </a:r>
            <a:r>
              <a:rPr dirty="0"/>
              <a:t>to</a:t>
            </a:r>
            <a:r>
              <a:rPr dirty="0" spc="375"/>
              <a:t> </a:t>
            </a:r>
            <a:r>
              <a:rPr dirty="0"/>
              <a:t>have</a:t>
            </a:r>
            <a:r>
              <a:rPr dirty="0" spc="380"/>
              <a:t> </a:t>
            </a:r>
            <a:r>
              <a:rPr dirty="0"/>
              <a:t>the</a:t>
            </a:r>
            <a:r>
              <a:rPr dirty="0" spc="375"/>
              <a:t> </a:t>
            </a:r>
            <a:r>
              <a:rPr dirty="0"/>
              <a:t>highest</a:t>
            </a:r>
            <a:r>
              <a:rPr dirty="0" spc="380"/>
              <a:t> </a:t>
            </a:r>
            <a:r>
              <a:rPr dirty="0"/>
              <a:t>electron</a:t>
            </a:r>
            <a:r>
              <a:rPr dirty="0" spc="375"/>
              <a:t> </a:t>
            </a:r>
            <a:r>
              <a:rPr dirty="0"/>
              <a:t>affinity?</a:t>
            </a:r>
            <a:r>
              <a:rPr dirty="0" spc="175"/>
              <a:t> 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421615"/>
            <a:ext cx="1698625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-10">
                <a:latin typeface="Garamond"/>
                <a:cs typeface="Garamond"/>
              </a:rPr>
              <a:t>Sulfur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10">
                <a:latin typeface="Garamond"/>
                <a:cs typeface="Garamond"/>
              </a:rPr>
              <a:t>Chlorine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10">
                <a:latin typeface="Garamond"/>
                <a:cs typeface="Garamond"/>
              </a:rPr>
              <a:t>Argon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10">
                <a:latin typeface="Garamond"/>
                <a:cs typeface="Garamond"/>
              </a:rPr>
              <a:t>Potassium</a:t>
            </a:r>
            <a:endParaRPr sz="2450">
              <a:latin typeface="Garamond"/>
              <a:cs typeface="Garamond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45">
                <a:latin typeface="Garamond"/>
                <a:cs typeface="Garamond"/>
              </a:rPr>
              <a:t>Calcium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2147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8.3.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PERIODIC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TABLE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00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10"/>
              <a:t>Below</a:t>
            </a:r>
            <a:r>
              <a:rPr dirty="0" spc="-140"/>
              <a:t> </a:t>
            </a:r>
            <a:r>
              <a:rPr dirty="0"/>
              <a:t>is</a:t>
            </a:r>
            <a:r>
              <a:rPr dirty="0" spc="-55"/>
              <a:t> </a:t>
            </a:r>
            <a:r>
              <a:rPr dirty="0" spc="130"/>
              <a:t>a</a:t>
            </a:r>
            <a:r>
              <a:rPr dirty="0" spc="-60"/>
              <a:t> </a:t>
            </a:r>
            <a:r>
              <a:rPr dirty="0" spc="65"/>
              <a:t>list</a:t>
            </a:r>
            <a:r>
              <a:rPr dirty="0" spc="-60"/>
              <a:t> </a:t>
            </a:r>
            <a:r>
              <a:rPr dirty="0" spc="-170"/>
              <a:t>of</a:t>
            </a:r>
            <a:r>
              <a:rPr dirty="0" spc="15"/>
              <a:t> </a:t>
            </a:r>
            <a:r>
              <a:rPr dirty="0" spc="75"/>
              <a:t>all</a:t>
            </a:r>
            <a:r>
              <a:rPr dirty="0" spc="-55"/>
              <a:t> </a:t>
            </a:r>
            <a:r>
              <a:rPr dirty="0"/>
              <a:t>the</a:t>
            </a:r>
            <a:r>
              <a:rPr dirty="0" spc="-65"/>
              <a:t> </a:t>
            </a:r>
            <a:r>
              <a:rPr dirty="0"/>
              <a:t>elements</a:t>
            </a:r>
            <a:r>
              <a:rPr dirty="0" spc="-60"/>
              <a:t> </a:t>
            </a:r>
            <a:r>
              <a:rPr dirty="0" spc="50"/>
              <a:t>with</a:t>
            </a:r>
            <a:r>
              <a:rPr dirty="0" spc="-70"/>
              <a:t> </a:t>
            </a:r>
            <a:r>
              <a:rPr dirty="0" spc="225" b="0" i="1">
                <a:latin typeface="Bookman Old Style"/>
                <a:cs typeface="Bookman Old Style"/>
              </a:rPr>
              <a:t>Z</a:t>
            </a:r>
            <a:r>
              <a:rPr dirty="0" spc="5" b="0" i="1">
                <a:latin typeface="Bookman Old Style"/>
                <a:cs typeface="Bookman Old Style"/>
              </a:rPr>
              <a:t> </a:t>
            </a:r>
            <a:r>
              <a:rPr dirty="0"/>
              <a:t>between</a:t>
            </a:r>
            <a:r>
              <a:rPr dirty="0" spc="-60"/>
              <a:t> </a:t>
            </a:r>
            <a:r>
              <a:rPr dirty="0"/>
              <a:t>16</a:t>
            </a:r>
            <a:r>
              <a:rPr dirty="0" spc="-60"/>
              <a:t> </a:t>
            </a:r>
            <a:r>
              <a:rPr dirty="0" spc="55"/>
              <a:t>and</a:t>
            </a:r>
            <a:r>
              <a:rPr dirty="0" spc="-55"/>
              <a:t> </a:t>
            </a:r>
            <a:r>
              <a:rPr dirty="0"/>
              <a:t>20.</a:t>
            </a:r>
            <a:r>
              <a:rPr dirty="0" spc="375"/>
              <a:t> </a:t>
            </a:r>
            <a:r>
              <a:rPr dirty="0" spc="-10"/>
              <a:t>Which </a:t>
            </a:r>
            <a:r>
              <a:rPr dirty="0"/>
              <a:t>would</a:t>
            </a:r>
            <a:r>
              <a:rPr dirty="0" spc="380"/>
              <a:t> </a:t>
            </a:r>
            <a:r>
              <a:rPr dirty="0"/>
              <a:t>you</a:t>
            </a:r>
            <a:r>
              <a:rPr dirty="0" spc="375"/>
              <a:t> </a:t>
            </a:r>
            <a:r>
              <a:rPr dirty="0"/>
              <a:t>expect</a:t>
            </a:r>
            <a:r>
              <a:rPr dirty="0" spc="380"/>
              <a:t> </a:t>
            </a:r>
            <a:r>
              <a:rPr dirty="0"/>
              <a:t>to</a:t>
            </a:r>
            <a:r>
              <a:rPr dirty="0" spc="375"/>
              <a:t> </a:t>
            </a:r>
            <a:r>
              <a:rPr dirty="0"/>
              <a:t>have</a:t>
            </a:r>
            <a:r>
              <a:rPr dirty="0" spc="380"/>
              <a:t> </a:t>
            </a:r>
            <a:r>
              <a:rPr dirty="0"/>
              <a:t>the</a:t>
            </a:r>
            <a:r>
              <a:rPr dirty="0" spc="375"/>
              <a:t> </a:t>
            </a:r>
            <a:r>
              <a:rPr dirty="0"/>
              <a:t>highest</a:t>
            </a:r>
            <a:r>
              <a:rPr dirty="0" spc="380"/>
              <a:t> </a:t>
            </a:r>
            <a:r>
              <a:rPr dirty="0"/>
              <a:t>electron</a:t>
            </a:r>
            <a:r>
              <a:rPr dirty="0" spc="375"/>
              <a:t> </a:t>
            </a:r>
            <a:r>
              <a:rPr dirty="0"/>
              <a:t>affinity?</a:t>
            </a:r>
            <a:r>
              <a:rPr dirty="0" spc="175"/>
              <a:t> 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1840230" cy="31762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-10">
                <a:latin typeface="Garamond"/>
                <a:cs typeface="Garamond"/>
              </a:rPr>
              <a:t>Sulfur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10">
                <a:latin typeface="Garamond"/>
                <a:cs typeface="Garamond"/>
              </a:rPr>
              <a:t>Chlorine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10">
                <a:latin typeface="Garamond"/>
                <a:cs typeface="Garamond"/>
              </a:rPr>
              <a:t>Argon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10">
                <a:latin typeface="Garamond"/>
                <a:cs typeface="Garamond"/>
              </a:rPr>
              <a:t>Potassium</a:t>
            </a:r>
            <a:endParaRPr sz="2450">
              <a:latin typeface="Garamond"/>
              <a:cs typeface="Garamond"/>
            </a:endParaRPr>
          </a:p>
          <a:p>
            <a:pPr marL="39433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45">
                <a:latin typeface="Garamond"/>
                <a:cs typeface="Garamond"/>
              </a:rPr>
              <a:t>Calcium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70">
                <a:latin typeface="Garamond"/>
                <a:cs typeface="Garamond"/>
              </a:rPr>
              <a:t>B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5137" y="806759"/>
            <a:ext cx="8261350" cy="4803775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algn="just" marL="15875">
              <a:lnSpc>
                <a:spcPct val="100000"/>
              </a:lnSpc>
              <a:spcBef>
                <a:spcPts val="655"/>
              </a:spcBef>
              <a:tabLst>
                <a:tab pos="621855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8.3.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PERIODIC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TABLE</a:t>
            </a:r>
            <a:endParaRPr sz="1200">
              <a:latin typeface="Times New Roman"/>
              <a:cs typeface="Times New Roman"/>
            </a:endParaRPr>
          </a:p>
          <a:p>
            <a:pPr algn="just" marL="15875" marR="5080">
              <a:lnSpc>
                <a:spcPct val="101699"/>
              </a:lnSpc>
              <a:spcBef>
                <a:spcPts val="1150"/>
              </a:spcBef>
            </a:pPr>
            <a:r>
              <a:rPr dirty="0" sz="2450" spc="10">
                <a:latin typeface="Garamond"/>
                <a:cs typeface="Garamond"/>
              </a:rPr>
              <a:t>An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 spc="10">
                <a:latin typeface="Garamond"/>
                <a:cs typeface="Garamond"/>
              </a:rPr>
              <a:t>element’s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 spc="10">
                <a:latin typeface="Garamond"/>
                <a:cs typeface="Garamond"/>
              </a:rPr>
              <a:t>“electronegativity”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 spc="10">
                <a:latin typeface="Garamond"/>
                <a:cs typeface="Garamond"/>
              </a:rPr>
              <a:t>is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 spc="10">
                <a:latin typeface="Garamond"/>
                <a:cs typeface="Garamond"/>
              </a:rPr>
              <a:t>high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 spc="10">
                <a:latin typeface="Garamond"/>
                <a:cs typeface="Garamond"/>
              </a:rPr>
              <a:t>if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 spc="10">
                <a:latin typeface="Garamond"/>
                <a:cs typeface="Garamond"/>
              </a:rPr>
              <a:t>is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 spc="10">
                <a:latin typeface="Garamond"/>
                <a:cs typeface="Garamond"/>
              </a:rPr>
              <a:t>likely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 spc="10">
                <a:latin typeface="Garamond"/>
                <a:cs typeface="Garamond"/>
              </a:rPr>
              <a:t>to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react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 spc="35">
                <a:latin typeface="Garamond"/>
                <a:cs typeface="Garamond"/>
              </a:rPr>
              <a:t>by </a:t>
            </a:r>
            <a:r>
              <a:rPr dirty="0" sz="2450">
                <a:latin typeface="Garamond"/>
                <a:cs typeface="Garamond"/>
              </a:rPr>
              <a:t>absorbing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electrons,</a:t>
            </a:r>
            <a:r>
              <a:rPr dirty="0" sz="2450" spc="4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low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likely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release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them.</a:t>
            </a:r>
            <a:r>
              <a:rPr dirty="0" sz="2450" spc="195">
                <a:latin typeface="Garamond"/>
                <a:cs typeface="Garamond"/>
              </a:rPr>
              <a:t> 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of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following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makes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good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definition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electronegativity?</a:t>
            </a:r>
            <a:r>
              <a:rPr dirty="0" sz="2450" spc="4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We’re </a:t>
            </a:r>
            <a:r>
              <a:rPr dirty="0" sz="2450">
                <a:latin typeface="Garamond"/>
                <a:cs typeface="Garamond"/>
              </a:rPr>
              <a:t>using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 spc="290" b="0" i="1">
                <a:latin typeface="Bookman Old Style"/>
                <a:cs typeface="Bookman Old Style"/>
              </a:rPr>
              <a:t>IE</a:t>
            </a:r>
            <a:r>
              <a:rPr dirty="0" sz="2450" spc="490" b="0" i="1">
                <a:latin typeface="Bookman Old Style"/>
                <a:cs typeface="Bookman Old Style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 spc="180" b="0" i="1">
                <a:latin typeface="Bookman Old Style"/>
                <a:cs typeface="Bookman Old Style"/>
              </a:rPr>
              <a:t>EA</a:t>
            </a:r>
            <a:r>
              <a:rPr dirty="0" sz="2450" spc="32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here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mean</a:t>
            </a:r>
            <a:r>
              <a:rPr dirty="0" sz="2450" spc="4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ionization</a:t>
            </a:r>
            <a:r>
              <a:rPr dirty="0" sz="2450" spc="4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electron </a:t>
            </a:r>
            <a:r>
              <a:rPr dirty="0" sz="2450">
                <a:latin typeface="Garamond"/>
                <a:cs typeface="Garamond"/>
              </a:rPr>
              <a:t>affinity.</a:t>
            </a:r>
            <a:r>
              <a:rPr dirty="0" sz="2450" spc="5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(Choose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one.</a:t>
            </a:r>
            <a:r>
              <a:rPr dirty="0" sz="2450" spc="5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correct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choice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definitions </a:t>
            </a:r>
            <a:r>
              <a:rPr dirty="0" sz="2450">
                <a:latin typeface="Garamond"/>
                <a:cs typeface="Garamond"/>
              </a:rPr>
              <a:t>sometimes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used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90">
                <a:latin typeface="Garamond"/>
                <a:cs typeface="Garamond"/>
              </a:rPr>
              <a:t>it.)</a:t>
            </a:r>
            <a:endParaRPr sz="2450">
              <a:latin typeface="Garamond"/>
              <a:cs typeface="Garamond"/>
            </a:endParaRPr>
          </a:p>
          <a:p>
            <a:pPr marL="386715" indent="-370205">
              <a:lnSpc>
                <a:spcPct val="100000"/>
              </a:lnSpc>
              <a:spcBef>
                <a:spcPts val="1639"/>
              </a:spcBef>
              <a:buAutoNum type="alphaUcPeriod"/>
              <a:tabLst>
                <a:tab pos="386715" algn="l"/>
              </a:tabLst>
            </a:pPr>
            <a:r>
              <a:rPr dirty="0" sz="2450" spc="250">
                <a:latin typeface="Garamond"/>
                <a:cs typeface="Garamond"/>
              </a:rPr>
              <a:t>(</a:t>
            </a:r>
            <a:r>
              <a:rPr dirty="0" sz="2450" spc="250" b="0" i="1">
                <a:latin typeface="Bookman Old Style"/>
                <a:cs typeface="Bookman Old Style"/>
              </a:rPr>
              <a:t>IE</a:t>
            </a:r>
            <a:r>
              <a:rPr dirty="0" sz="2450" spc="-40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-10" b="0" i="1">
                <a:latin typeface="Bookman Old Style"/>
                <a:cs typeface="Bookman Old Style"/>
              </a:rPr>
              <a:t>EA</a:t>
            </a:r>
            <a:r>
              <a:rPr dirty="0" sz="2450" spc="-10">
                <a:latin typeface="Garamond"/>
                <a:cs typeface="Garamond"/>
              </a:rPr>
              <a:t>)</a:t>
            </a:r>
            <a:r>
              <a:rPr dirty="0" sz="2450" spc="-10" b="0" i="1">
                <a:latin typeface="Bookman Old Style"/>
                <a:cs typeface="Bookman Old Style"/>
              </a:rPr>
              <a:t>/</a:t>
            </a:r>
            <a:r>
              <a:rPr dirty="0" sz="2450" spc="-10">
                <a:latin typeface="Garamond"/>
                <a:cs typeface="Garamond"/>
              </a:rPr>
              <a:t>2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250">
                <a:latin typeface="Garamond"/>
                <a:cs typeface="Garamond"/>
              </a:rPr>
              <a:t>(</a:t>
            </a:r>
            <a:r>
              <a:rPr dirty="0" sz="2450" spc="250" b="0" i="1">
                <a:latin typeface="Bookman Old Style"/>
                <a:cs typeface="Bookman Old Style"/>
              </a:rPr>
              <a:t>IE</a:t>
            </a:r>
            <a:r>
              <a:rPr dirty="0" sz="2450" spc="-40" b="0" i="1">
                <a:latin typeface="Bookman Old Style"/>
                <a:cs typeface="Bookman Old Style"/>
              </a:rPr>
              <a:t> </a:t>
            </a:r>
            <a:r>
              <a:rPr dirty="0" sz="2450" spc="555">
                <a:latin typeface="Cambria"/>
                <a:cs typeface="Cambria"/>
              </a:rPr>
              <a:t>−</a:t>
            </a:r>
            <a:r>
              <a:rPr dirty="0" sz="2450" spc="10">
                <a:latin typeface="Cambria"/>
                <a:cs typeface="Cambria"/>
              </a:rPr>
              <a:t> </a:t>
            </a:r>
            <a:r>
              <a:rPr dirty="0" sz="2450" spc="-20" b="0" i="1">
                <a:latin typeface="Bookman Old Style"/>
                <a:cs typeface="Bookman Old Style"/>
              </a:rPr>
              <a:t>EA</a:t>
            </a:r>
            <a:r>
              <a:rPr dirty="0" sz="2450" spc="-20">
                <a:latin typeface="Garamond"/>
                <a:cs typeface="Garamond"/>
              </a:rPr>
              <a:t>)</a:t>
            </a:r>
            <a:r>
              <a:rPr dirty="0" sz="2450" spc="-20" b="0" i="1">
                <a:latin typeface="Bookman Old Style"/>
                <a:cs typeface="Bookman Old Style"/>
              </a:rPr>
              <a:t>/</a:t>
            </a:r>
            <a:r>
              <a:rPr dirty="0" sz="2450" spc="-20">
                <a:latin typeface="Garamond"/>
                <a:cs typeface="Garamond"/>
              </a:rPr>
              <a:t>2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325">
                <a:latin typeface="Garamond"/>
                <a:cs typeface="Garamond"/>
              </a:rPr>
              <a:t>(</a:t>
            </a:r>
            <a:r>
              <a:rPr dirty="0" sz="2450" spc="325">
                <a:latin typeface="Cambria"/>
                <a:cs typeface="Cambria"/>
              </a:rPr>
              <a:t>−</a:t>
            </a:r>
            <a:r>
              <a:rPr dirty="0" sz="2450" spc="325" b="0" i="1">
                <a:latin typeface="Bookman Old Style"/>
                <a:cs typeface="Bookman Old Style"/>
              </a:rPr>
              <a:t>IE</a:t>
            </a:r>
            <a:r>
              <a:rPr dirty="0" sz="2450" spc="-3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-20" b="0" i="1">
                <a:latin typeface="Bookman Old Style"/>
                <a:cs typeface="Bookman Old Style"/>
              </a:rPr>
              <a:t>EA</a:t>
            </a:r>
            <a:r>
              <a:rPr dirty="0" sz="2450" spc="-20">
                <a:latin typeface="Garamond"/>
                <a:cs typeface="Garamond"/>
              </a:rPr>
              <a:t>)</a:t>
            </a:r>
            <a:r>
              <a:rPr dirty="0" sz="2450" spc="-20" b="0" i="1">
                <a:latin typeface="Bookman Old Style"/>
                <a:cs typeface="Bookman Old Style"/>
              </a:rPr>
              <a:t>/</a:t>
            </a:r>
            <a:r>
              <a:rPr dirty="0" sz="2450" spc="-20">
                <a:latin typeface="Garamond"/>
                <a:cs typeface="Garamond"/>
              </a:rPr>
              <a:t>2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325">
                <a:latin typeface="Garamond"/>
                <a:cs typeface="Garamond"/>
              </a:rPr>
              <a:t>(</a:t>
            </a:r>
            <a:r>
              <a:rPr dirty="0" sz="2450" spc="325">
                <a:latin typeface="Cambria"/>
                <a:cs typeface="Cambria"/>
              </a:rPr>
              <a:t>−</a:t>
            </a:r>
            <a:r>
              <a:rPr dirty="0" sz="2450" spc="325" b="0" i="1">
                <a:latin typeface="Bookman Old Style"/>
                <a:cs typeface="Bookman Old Style"/>
              </a:rPr>
              <a:t>IE</a:t>
            </a:r>
            <a:r>
              <a:rPr dirty="0" sz="2450" spc="-3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-20" b="0" i="1">
                <a:latin typeface="Bookman Old Style"/>
                <a:cs typeface="Bookman Old Style"/>
              </a:rPr>
              <a:t>EA</a:t>
            </a:r>
            <a:r>
              <a:rPr dirty="0" sz="2450" spc="-20">
                <a:latin typeface="Garamond"/>
                <a:cs typeface="Garamond"/>
              </a:rPr>
              <a:t>)</a:t>
            </a:r>
            <a:r>
              <a:rPr dirty="0" sz="2450" spc="-20" b="0" i="1">
                <a:latin typeface="Bookman Old Style"/>
                <a:cs typeface="Bookman Old Style"/>
              </a:rPr>
              <a:t>/</a:t>
            </a:r>
            <a:r>
              <a:rPr dirty="0" sz="2450" spc="-20">
                <a:latin typeface="Garamond"/>
                <a:cs typeface="Garamond"/>
              </a:rPr>
              <a:t>2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7758" y="806759"/>
            <a:ext cx="8268970" cy="5423535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algn="just" marL="23495">
              <a:lnSpc>
                <a:spcPct val="100000"/>
              </a:lnSpc>
              <a:spcBef>
                <a:spcPts val="655"/>
              </a:spcBef>
              <a:tabLst>
                <a:tab pos="622554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8.3.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PERIODIC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TABLE</a:t>
            </a:r>
            <a:endParaRPr sz="1200">
              <a:latin typeface="Times New Roman"/>
              <a:cs typeface="Times New Roman"/>
            </a:endParaRPr>
          </a:p>
          <a:p>
            <a:pPr algn="just" marL="23495" marR="5080">
              <a:lnSpc>
                <a:spcPct val="101699"/>
              </a:lnSpc>
              <a:spcBef>
                <a:spcPts val="1150"/>
              </a:spcBef>
            </a:pPr>
            <a:r>
              <a:rPr dirty="0" sz="2450" spc="10">
                <a:latin typeface="Garamond"/>
                <a:cs typeface="Garamond"/>
              </a:rPr>
              <a:t>An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 spc="10">
                <a:latin typeface="Garamond"/>
                <a:cs typeface="Garamond"/>
              </a:rPr>
              <a:t>element’s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 spc="10">
                <a:latin typeface="Garamond"/>
                <a:cs typeface="Garamond"/>
              </a:rPr>
              <a:t>“electronegativity”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 spc="10">
                <a:latin typeface="Garamond"/>
                <a:cs typeface="Garamond"/>
              </a:rPr>
              <a:t>is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 spc="10">
                <a:latin typeface="Garamond"/>
                <a:cs typeface="Garamond"/>
              </a:rPr>
              <a:t>high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 spc="10">
                <a:latin typeface="Garamond"/>
                <a:cs typeface="Garamond"/>
              </a:rPr>
              <a:t>if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 spc="10">
                <a:latin typeface="Garamond"/>
                <a:cs typeface="Garamond"/>
              </a:rPr>
              <a:t>is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 spc="10">
                <a:latin typeface="Garamond"/>
                <a:cs typeface="Garamond"/>
              </a:rPr>
              <a:t>likely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 spc="10">
                <a:latin typeface="Garamond"/>
                <a:cs typeface="Garamond"/>
              </a:rPr>
              <a:t>to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react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 spc="35">
                <a:latin typeface="Garamond"/>
                <a:cs typeface="Garamond"/>
              </a:rPr>
              <a:t>by </a:t>
            </a:r>
            <a:r>
              <a:rPr dirty="0" sz="2450">
                <a:latin typeface="Garamond"/>
                <a:cs typeface="Garamond"/>
              </a:rPr>
              <a:t>absorbing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electrons,</a:t>
            </a:r>
            <a:r>
              <a:rPr dirty="0" sz="2450" spc="4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low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likely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release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them.</a:t>
            </a:r>
            <a:r>
              <a:rPr dirty="0" sz="2450" spc="195">
                <a:latin typeface="Garamond"/>
                <a:cs typeface="Garamond"/>
              </a:rPr>
              <a:t> 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of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following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makes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good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definition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electronegativity?</a:t>
            </a:r>
            <a:r>
              <a:rPr dirty="0" sz="2450" spc="4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We’re </a:t>
            </a:r>
            <a:r>
              <a:rPr dirty="0" sz="2450">
                <a:latin typeface="Garamond"/>
                <a:cs typeface="Garamond"/>
              </a:rPr>
              <a:t>using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 spc="290" b="0" i="1">
                <a:latin typeface="Bookman Old Style"/>
                <a:cs typeface="Bookman Old Style"/>
              </a:rPr>
              <a:t>IE</a:t>
            </a:r>
            <a:r>
              <a:rPr dirty="0" sz="2450" spc="490" b="0" i="1">
                <a:latin typeface="Bookman Old Style"/>
                <a:cs typeface="Bookman Old Style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 spc="180" b="0" i="1">
                <a:latin typeface="Bookman Old Style"/>
                <a:cs typeface="Bookman Old Style"/>
              </a:rPr>
              <a:t>EA</a:t>
            </a:r>
            <a:r>
              <a:rPr dirty="0" sz="2450" spc="32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here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mean</a:t>
            </a:r>
            <a:r>
              <a:rPr dirty="0" sz="2450" spc="4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ionization</a:t>
            </a:r>
            <a:r>
              <a:rPr dirty="0" sz="2450" spc="4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electron </a:t>
            </a:r>
            <a:r>
              <a:rPr dirty="0" sz="2450">
                <a:latin typeface="Garamond"/>
                <a:cs typeface="Garamond"/>
              </a:rPr>
              <a:t>affinity.</a:t>
            </a:r>
            <a:r>
              <a:rPr dirty="0" sz="2450" spc="5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(Choose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one.</a:t>
            </a:r>
            <a:r>
              <a:rPr dirty="0" sz="2450" spc="5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correct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choice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definitions </a:t>
            </a:r>
            <a:r>
              <a:rPr dirty="0" sz="2450">
                <a:latin typeface="Garamond"/>
                <a:cs typeface="Garamond"/>
              </a:rPr>
              <a:t>sometimes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used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90">
                <a:latin typeface="Garamond"/>
                <a:cs typeface="Garamond"/>
              </a:rPr>
              <a:t>it.)</a:t>
            </a:r>
            <a:endParaRPr sz="2450">
              <a:latin typeface="Garamond"/>
              <a:cs typeface="Garamond"/>
            </a:endParaRPr>
          </a:p>
          <a:p>
            <a:pPr marL="394335" indent="-370205">
              <a:lnSpc>
                <a:spcPct val="100000"/>
              </a:lnSpc>
              <a:spcBef>
                <a:spcPts val="1639"/>
              </a:spcBef>
              <a:buAutoNum type="alphaUcPeriod"/>
              <a:tabLst>
                <a:tab pos="394335" algn="l"/>
              </a:tabLst>
            </a:pPr>
            <a:r>
              <a:rPr dirty="0" sz="2450" spc="250">
                <a:latin typeface="Garamond"/>
                <a:cs typeface="Garamond"/>
              </a:rPr>
              <a:t>(</a:t>
            </a:r>
            <a:r>
              <a:rPr dirty="0" sz="2450" spc="250" b="0" i="1">
                <a:latin typeface="Bookman Old Style"/>
                <a:cs typeface="Bookman Old Style"/>
              </a:rPr>
              <a:t>IE</a:t>
            </a:r>
            <a:r>
              <a:rPr dirty="0" sz="2450" spc="-40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-10" b="0" i="1">
                <a:latin typeface="Bookman Old Style"/>
                <a:cs typeface="Bookman Old Style"/>
              </a:rPr>
              <a:t>EA</a:t>
            </a:r>
            <a:r>
              <a:rPr dirty="0" sz="2450" spc="-10">
                <a:latin typeface="Garamond"/>
                <a:cs typeface="Garamond"/>
              </a:rPr>
              <a:t>)</a:t>
            </a:r>
            <a:r>
              <a:rPr dirty="0" sz="2450" spc="-10" b="0" i="1">
                <a:latin typeface="Bookman Old Style"/>
                <a:cs typeface="Bookman Old Style"/>
              </a:rPr>
              <a:t>/</a:t>
            </a:r>
            <a:r>
              <a:rPr dirty="0" sz="2450" spc="-10">
                <a:latin typeface="Garamond"/>
                <a:cs typeface="Garamond"/>
              </a:rPr>
              <a:t>2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250">
                <a:latin typeface="Garamond"/>
                <a:cs typeface="Garamond"/>
              </a:rPr>
              <a:t>(</a:t>
            </a:r>
            <a:r>
              <a:rPr dirty="0" sz="2450" spc="250" b="0" i="1">
                <a:latin typeface="Bookman Old Style"/>
                <a:cs typeface="Bookman Old Style"/>
              </a:rPr>
              <a:t>IE</a:t>
            </a:r>
            <a:r>
              <a:rPr dirty="0" sz="2450" spc="-40" b="0" i="1">
                <a:latin typeface="Bookman Old Style"/>
                <a:cs typeface="Bookman Old Style"/>
              </a:rPr>
              <a:t> </a:t>
            </a:r>
            <a:r>
              <a:rPr dirty="0" sz="2450" spc="555">
                <a:latin typeface="Cambria"/>
                <a:cs typeface="Cambria"/>
              </a:rPr>
              <a:t>−</a:t>
            </a:r>
            <a:r>
              <a:rPr dirty="0" sz="2450" spc="10">
                <a:latin typeface="Cambria"/>
                <a:cs typeface="Cambria"/>
              </a:rPr>
              <a:t> </a:t>
            </a:r>
            <a:r>
              <a:rPr dirty="0" sz="2450" spc="-20" b="0" i="1">
                <a:latin typeface="Bookman Old Style"/>
                <a:cs typeface="Bookman Old Style"/>
              </a:rPr>
              <a:t>EA</a:t>
            </a:r>
            <a:r>
              <a:rPr dirty="0" sz="2450" spc="-20">
                <a:latin typeface="Garamond"/>
                <a:cs typeface="Garamond"/>
              </a:rPr>
              <a:t>)</a:t>
            </a:r>
            <a:r>
              <a:rPr dirty="0" sz="2450" spc="-20" b="0" i="1">
                <a:latin typeface="Bookman Old Style"/>
                <a:cs typeface="Bookman Old Style"/>
              </a:rPr>
              <a:t>/</a:t>
            </a:r>
            <a:r>
              <a:rPr dirty="0" sz="2450" spc="-20">
                <a:latin typeface="Garamond"/>
                <a:cs typeface="Garamond"/>
              </a:rPr>
              <a:t>2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325">
                <a:latin typeface="Garamond"/>
                <a:cs typeface="Garamond"/>
              </a:rPr>
              <a:t>(</a:t>
            </a:r>
            <a:r>
              <a:rPr dirty="0" sz="2450" spc="325">
                <a:latin typeface="Cambria"/>
                <a:cs typeface="Cambria"/>
              </a:rPr>
              <a:t>−</a:t>
            </a:r>
            <a:r>
              <a:rPr dirty="0" sz="2450" spc="325" b="0" i="1">
                <a:latin typeface="Bookman Old Style"/>
                <a:cs typeface="Bookman Old Style"/>
              </a:rPr>
              <a:t>IE</a:t>
            </a:r>
            <a:r>
              <a:rPr dirty="0" sz="2450" spc="-3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-20" b="0" i="1">
                <a:latin typeface="Bookman Old Style"/>
                <a:cs typeface="Bookman Old Style"/>
              </a:rPr>
              <a:t>EA</a:t>
            </a:r>
            <a:r>
              <a:rPr dirty="0" sz="2450" spc="-20">
                <a:latin typeface="Garamond"/>
                <a:cs typeface="Garamond"/>
              </a:rPr>
              <a:t>)</a:t>
            </a:r>
            <a:r>
              <a:rPr dirty="0" sz="2450" spc="-20" b="0" i="1">
                <a:latin typeface="Bookman Old Style"/>
                <a:cs typeface="Bookman Old Style"/>
              </a:rPr>
              <a:t>/</a:t>
            </a:r>
            <a:r>
              <a:rPr dirty="0" sz="2450" spc="-20">
                <a:latin typeface="Garamond"/>
                <a:cs typeface="Garamond"/>
              </a:rPr>
              <a:t>2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325">
                <a:latin typeface="Garamond"/>
                <a:cs typeface="Garamond"/>
              </a:rPr>
              <a:t>(</a:t>
            </a:r>
            <a:r>
              <a:rPr dirty="0" sz="2450" spc="325">
                <a:latin typeface="Cambria"/>
                <a:cs typeface="Cambria"/>
              </a:rPr>
              <a:t>−</a:t>
            </a:r>
            <a:r>
              <a:rPr dirty="0" sz="2450" spc="325" b="0" i="1">
                <a:latin typeface="Bookman Old Style"/>
                <a:cs typeface="Bookman Old Style"/>
              </a:rPr>
              <a:t>IE</a:t>
            </a:r>
            <a:r>
              <a:rPr dirty="0" sz="2450" spc="-3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-20" b="0" i="1">
                <a:latin typeface="Bookman Old Style"/>
                <a:cs typeface="Bookman Old Style"/>
              </a:rPr>
              <a:t>EA</a:t>
            </a:r>
            <a:r>
              <a:rPr dirty="0" sz="2450" spc="-20">
                <a:latin typeface="Garamond"/>
                <a:cs typeface="Garamond"/>
              </a:rPr>
              <a:t>)</a:t>
            </a:r>
            <a:r>
              <a:rPr dirty="0" sz="2450" spc="-20" b="0" i="1">
                <a:latin typeface="Bookman Old Style"/>
                <a:cs typeface="Bookman Old Style"/>
              </a:rPr>
              <a:t>/</a:t>
            </a:r>
            <a:r>
              <a:rPr dirty="0" sz="2450" spc="-20">
                <a:latin typeface="Garamond"/>
                <a:cs typeface="Garamond"/>
              </a:rPr>
              <a:t>2</a:t>
            </a:r>
            <a:endParaRPr sz="2450">
              <a:latin typeface="Garamond"/>
              <a:cs typeface="Garamond"/>
            </a:endParaRPr>
          </a:p>
          <a:p>
            <a:pPr algn="just" marL="12700">
              <a:lnSpc>
                <a:spcPct val="100000"/>
              </a:lnSpc>
              <a:spcBef>
                <a:spcPts val="1939"/>
              </a:spcBef>
            </a:pPr>
            <a:r>
              <a:rPr dirty="0" sz="2450" spc="-25" b="1">
                <a:latin typeface="Georgia"/>
                <a:cs typeface="Georgia"/>
              </a:rPr>
              <a:t>Solution:</a:t>
            </a:r>
            <a:r>
              <a:rPr dirty="0" sz="2450" spc="-5" b="1">
                <a:latin typeface="Georgia"/>
                <a:cs typeface="Georgia"/>
              </a:rPr>
              <a:t>  </a:t>
            </a:r>
            <a:r>
              <a:rPr dirty="0" sz="2450" spc="-50">
                <a:latin typeface="Garamond"/>
                <a:cs typeface="Garamond"/>
              </a:rPr>
              <a:t>A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963551" y="878291"/>
            <a:ext cx="30099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8.1.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PAULI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EXCLUSION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PRINCIPLE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3804285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572770" algn="l"/>
              </a:tabLst>
            </a:pPr>
            <a:r>
              <a:rPr dirty="0" sz="1700" spc="-25" b="1">
                <a:latin typeface="Georgia"/>
                <a:cs typeface="Georgia"/>
              </a:rPr>
              <a:t>8.1</a:t>
            </a:r>
            <a:r>
              <a:rPr dirty="0" sz="1700" b="1">
                <a:latin typeface="Georgia"/>
                <a:cs typeface="Georgia"/>
              </a:rPr>
              <a:t>	The</a:t>
            </a:r>
            <a:r>
              <a:rPr dirty="0" sz="1700" spc="90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Pauli</a:t>
            </a:r>
            <a:r>
              <a:rPr dirty="0" sz="1700" spc="95" b="1">
                <a:latin typeface="Georgia"/>
                <a:cs typeface="Georgia"/>
              </a:rPr>
              <a:t> </a:t>
            </a:r>
            <a:r>
              <a:rPr dirty="0" sz="1700" spc="-40" b="1">
                <a:latin typeface="Georgia"/>
                <a:cs typeface="Georgia"/>
              </a:rPr>
              <a:t>Exclusion</a:t>
            </a:r>
            <a:r>
              <a:rPr dirty="0" sz="1700" spc="95" b="1">
                <a:latin typeface="Georgia"/>
                <a:cs typeface="Georgia"/>
              </a:rPr>
              <a:t> </a:t>
            </a:r>
            <a:r>
              <a:rPr dirty="0" sz="1700" spc="-40" b="1">
                <a:latin typeface="Georgia"/>
                <a:cs typeface="Georgia"/>
              </a:rPr>
              <a:t>Principle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21474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8.3.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PERIODIC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TABLE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385"/>
              <a:t> </a:t>
            </a:r>
            <a:r>
              <a:rPr dirty="0"/>
              <a:t>lowest</a:t>
            </a:r>
            <a:r>
              <a:rPr dirty="0" spc="385"/>
              <a:t> </a:t>
            </a:r>
            <a:r>
              <a:rPr dirty="0"/>
              <a:t>energy</a:t>
            </a:r>
            <a:r>
              <a:rPr dirty="0" spc="385"/>
              <a:t> </a:t>
            </a:r>
            <a:r>
              <a:rPr dirty="0"/>
              <a:t>photon</a:t>
            </a:r>
            <a:r>
              <a:rPr dirty="0" spc="390"/>
              <a:t> </a:t>
            </a:r>
            <a:r>
              <a:rPr dirty="0" spc="114"/>
              <a:t>that</a:t>
            </a:r>
            <a:r>
              <a:rPr dirty="0" spc="385"/>
              <a:t> </a:t>
            </a:r>
            <a:r>
              <a:rPr dirty="0" spc="65"/>
              <a:t>an</a:t>
            </a:r>
            <a:r>
              <a:rPr dirty="0" spc="385"/>
              <a:t> </a:t>
            </a:r>
            <a:r>
              <a:rPr dirty="0"/>
              <a:t>atom</a:t>
            </a:r>
            <a:r>
              <a:rPr dirty="0" spc="385"/>
              <a:t> </a:t>
            </a:r>
            <a:r>
              <a:rPr dirty="0"/>
              <a:t>can</a:t>
            </a:r>
            <a:r>
              <a:rPr dirty="0" spc="390"/>
              <a:t> </a:t>
            </a:r>
            <a:r>
              <a:rPr dirty="0"/>
              <a:t>absorb</a:t>
            </a:r>
            <a:r>
              <a:rPr dirty="0" spc="385"/>
              <a:t> </a:t>
            </a:r>
            <a:r>
              <a:rPr dirty="0"/>
              <a:t>is</a:t>
            </a:r>
            <a:r>
              <a:rPr dirty="0" spc="385"/>
              <a:t> </a:t>
            </a:r>
            <a:r>
              <a:rPr dirty="0" spc="-10"/>
              <a:t>generally </a:t>
            </a:r>
            <a:r>
              <a:rPr dirty="0"/>
              <a:t>one</a:t>
            </a:r>
            <a:r>
              <a:rPr dirty="0" spc="385"/>
              <a:t> </a:t>
            </a:r>
            <a:r>
              <a:rPr dirty="0" spc="114"/>
              <a:t>that</a:t>
            </a:r>
            <a:r>
              <a:rPr dirty="0" spc="395"/>
              <a:t> </a:t>
            </a:r>
            <a:r>
              <a:rPr dirty="0"/>
              <a:t>knocks</a:t>
            </a:r>
            <a:r>
              <a:rPr dirty="0" spc="395"/>
              <a:t> </a:t>
            </a:r>
            <a:r>
              <a:rPr dirty="0" spc="70"/>
              <a:t>its</a:t>
            </a:r>
            <a:r>
              <a:rPr dirty="0" spc="400"/>
              <a:t> </a:t>
            </a:r>
            <a:r>
              <a:rPr dirty="0"/>
              <a:t>outermost</a:t>
            </a:r>
            <a:r>
              <a:rPr dirty="0" spc="395"/>
              <a:t> </a:t>
            </a:r>
            <a:r>
              <a:rPr dirty="0"/>
              <a:t>electron</a:t>
            </a:r>
            <a:r>
              <a:rPr dirty="0" spc="395"/>
              <a:t> </a:t>
            </a:r>
            <a:r>
              <a:rPr dirty="0"/>
              <a:t>up</a:t>
            </a:r>
            <a:r>
              <a:rPr dirty="0" spc="400"/>
              <a:t> </a:t>
            </a:r>
            <a:r>
              <a:rPr dirty="0"/>
              <a:t>to</a:t>
            </a:r>
            <a:r>
              <a:rPr dirty="0" spc="395"/>
              <a:t> </a:t>
            </a:r>
            <a:r>
              <a:rPr dirty="0"/>
              <a:t>the</a:t>
            </a:r>
            <a:r>
              <a:rPr dirty="0" spc="395"/>
              <a:t> </a:t>
            </a:r>
            <a:r>
              <a:rPr dirty="0" spc="50"/>
              <a:t>next</a:t>
            </a:r>
            <a:r>
              <a:rPr dirty="0" spc="400"/>
              <a:t> </a:t>
            </a:r>
            <a:r>
              <a:rPr dirty="0" spc="-10"/>
              <a:t>available </a:t>
            </a:r>
            <a:r>
              <a:rPr dirty="0"/>
              <a:t>energy</a:t>
            </a:r>
            <a:r>
              <a:rPr dirty="0" spc="270"/>
              <a:t> </a:t>
            </a:r>
            <a:r>
              <a:rPr dirty="0" spc="80"/>
              <a:t>state.</a:t>
            </a:r>
            <a:r>
              <a:rPr dirty="0" spc="80"/>
              <a:t>  </a:t>
            </a:r>
            <a:r>
              <a:rPr dirty="0"/>
              <a:t>Which</a:t>
            </a:r>
            <a:r>
              <a:rPr dirty="0" spc="270"/>
              <a:t> </a:t>
            </a:r>
            <a:r>
              <a:rPr dirty="0"/>
              <a:t>of</a:t>
            </a:r>
            <a:r>
              <a:rPr dirty="0" spc="275"/>
              <a:t> </a:t>
            </a:r>
            <a:r>
              <a:rPr dirty="0"/>
              <a:t>the</a:t>
            </a:r>
            <a:r>
              <a:rPr dirty="0" spc="270"/>
              <a:t> </a:t>
            </a:r>
            <a:r>
              <a:rPr dirty="0"/>
              <a:t>following</a:t>
            </a:r>
            <a:r>
              <a:rPr dirty="0" spc="270"/>
              <a:t> </a:t>
            </a:r>
            <a:r>
              <a:rPr dirty="0"/>
              <a:t>elements</a:t>
            </a:r>
            <a:r>
              <a:rPr dirty="0" spc="270"/>
              <a:t> </a:t>
            </a:r>
            <a:r>
              <a:rPr dirty="0"/>
              <a:t>would</a:t>
            </a:r>
            <a:r>
              <a:rPr dirty="0" spc="270"/>
              <a:t> </a:t>
            </a:r>
            <a:r>
              <a:rPr dirty="0"/>
              <a:t>you</a:t>
            </a:r>
            <a:r>
              <a:rPr dirty="0" spc="270"/>
              <a:t> </a:t>
            </a:r>
            <a:r>
              <a:rPr dirty="0" spc="-10"/>
              <a:t>expect </a:t>
            </a:r>
            <a:r>
              <a:rPr dirty="0"/>
              <a:t>to</a:t>
            </a:r>
            <a:r>
              <a:rPr dirty="0" spc="210"/>
              <a:t> </a:t>
            </a:r>
            <a:r>
              <a:rPr dirty="0"/>
              <a:t>be</a:t>
            </a:r>
            <a:r>
              <a:rPr dirty="0" spc="220"/>
              <a:t> </a:t>
            </a:r>
            <a:r>
              <a:rPr dirty="0"/>
              <a:t>able</a:t>
            </a:r>
            <a:r>
              <a:rPr dirty="0" spc="225"/>
              <a:t> </a:t>
            </a:r>
            <a:r>
              <a:rPr dirty="0"/>
              <a:t>to</a:t>
            </a:r>
            <a:r>
              <a:rPr dirty="0" spc="220"/>
              <a:t> </a:t>
            </a:r>
            <a:r>
              <a:rPr dirty="0"/>
              <a:t>absorb</a:t>
            </a:r>
            <a:r>
              <a:rPr dirty="0" spc="220"/>
              <a:t> </a:t>
            </a:r>
            <a:r>
              <a:rPr dirty="0"/>
              <a:t>the</a:t>
            </a:r>
            <a:r>
              <a:rPr dirty="0" spc="215"/>
              <a:t> </a:t>
            </a:r>
            <a:r>
              <a:rPr dirty="0"/>
              <a:t>lowest</a:t>
            </a:r>
            <a:r>
              <a:rPr dirty="0" spc="220"/>
              <a:t> </a:t>
            </a:r>
            <a:r>
              <a:rPr dirty="0"/>
              <a:t>energy</a:t>
            </a:r>
            <a:r>
              <a:rPr dirty="0" spc="220"/>
              <a:t> </a:t>
            </a:r>
            <a:r>
              <a:rPr dirty="0"/>
              <a:t>photon?</a:t>
            </a:r>
            <a:r>
              <a:rPr dirty="0" spc="505"/>
              <a:t> </a:t>
            </a:r>
            <a:r>
              <a:rPr dirty="0"/>
              <a:t>(Choose</a:t>
            </a:r>
            <a:r>
              <a:rPr dirty="0" spc="22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801205"/>
            <a:ext cx="1465580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 spc="-10">
                <a:latin typeface="Garamond"/>
                <a:cs typeface="Garamond"/>
              </a:rPr>
              <a:t>Copper</a:t>
            </a:r>
            <a:endParaRPr sz="2450">
              <a:latin typeface="Garamond"/>
              <a:cs typeface="Garamond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 spc="-20">
                <a:latin typeface="Garamond"/>
                <a:cs typeface="Garamond"/>
              </a:rPr>
              <a:t>Zinc</a:t>
            </a:r>
            <a:endParaRPr sz="2450">
              <a:latin typeface="Garamond"/>
              <a:cs typeface="Garamond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 spc="-10">
                <a:latin typeface="Garamond"/>
                <a:cs typeface="Garamond"/>
              </a:rPr>
              <a:t>Krypton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21474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8.3.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PERIODIC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TABLE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385"/>
              <a:t> </a:t>
            </a:r>
            <a:r>
              <a:rPr dirty="0"/>
              <a:t>lowest</a:t>
            </a:r>
            <a:r>
              <a:rPr dirty="0" spc="385"/>
              <a:t> </a:t>
            </a:r>
            <a:r>
              <a:rPr dirty="0"/>
              <a:t>energy</a:t>
            </a:r>
            <a:r>
              <a:rPr dirty="0" spc="385"/>
              <a:t> </a:t>
            </a:r>
            <a:r>
              <a:rPr dirty="0"/>
              <a:t>photon</a:t>
            </a:r>
            <a:r>
              <a:rPr dirty="0" spc="390"/>
              <a:t> </a:t>
            </a:r>
            <a:r>
              <a:rPr dirty="0" spc="114"/>
              <a:t>that</a:t>
            </a:r>
            <a:r>
              <a:rPr dirty="0" spc="385"/>
              <a:t> </a:t>
            </a:r>
            <a:r>
              <a:rPr dirty="0" spc="65"/>
              <a:t>an</a:t>
            </a:r>
            <a:r>
              <a:rPr dirty="0" spc="385"/>
              <a:t> </a:t>
            </a:r>
            <a:r>
              <a:rPr dirty="0"/>
              <a:t>atom</a:t>
            </a:r>
            <a:r>
              <a:rPr dirty="0" spc="385"/>
              <a:t> </a:t>
            </a:r>
            <a:r>
              <a:rPr dirty="0"/>
              <a:t>can</a:t>
            </a:r>
            <a:r>
              <a:rPr dirty="0" spc="390"/>
              <a:t> </a:t>
            </a:r>
            <a:r>
              <a:rPr dirty="0"/>
              <a:t>absorb</a:t>
            </a:r>
            <a:r>
              <a:rPr dirty="0" spc="385"/>
              <a:t> </a:t>
            </a:r>
            <a:r>
              <a:rPr dirty="0"/>
              <a:t>is</a:t>
            </a:r>
            <a:r>
              <a:rPr dirty="0" spc="385"/>
              <a:t> </a:t>
            </a:r>
            <a:r>
              <a:rPr dirty="0" spc="-10"/>
              <a:t>generally </a:t>
            </a:r>
            <a:r>
              <a:rPr dirty="0"/>
              <a:t>one</a:t>
            </a:r>
            <a:r>
              <a:rPr dirty="0" spc="385"/>
              <a:t> </a:t>
            </a:r>
            <a:r>
              <a:rPr dirty="0" spc="114"/>
              <a:t>that</a:t>
            </a:r>
            <a:r>
              <a:rPr dirty="0" spc="395"/>
              <a:t> </a:t>
            </a:r>
            <a:r>
              <a:rPr dirty="0"/>
              <a:t>knocks</a:t>
            </a:r>
            <a:r>
              <a:rPr dirty="0" spc="395"/>
              <a:t> </a:t>
            </a:r>
            <a:r>
              <a:rPr dirty="0" spc="70"/>
              <a:t>its</a:t>
            </a:r>
            <a:r>
              <a:rPr dirty="0" spc="400"/>
              <a:t> </a:t>
            </a:r>
            <a:r>
              <a:rPr dirty="0"/>
              <a:t>outermost</a:t>
            </a:r>
            <a:r>
              <a:rPr dirty="0" spc="395"/>
              <a:t> </a:t>
            </a:r>
            <a:r>
              <a:rPr dirty="0"/>
              <a:t>electron</a:t>
            </a:r>
            <a:r>
              <a:rPr dirty="0" spc="395"/>
              <a:t> </a:t>
            </a:r>
            <a:r>
              <a:rPr dirty="0"/>
              <a:t>up</a:t>
            </a:r>
            <a:r>
              <a:rPr dirty="0" spc="400"/>
              <a:t> </a:t>
            </a:r>
            <a:r>
              <a:rPr dirty="0"/>
              <a:t>to</a:t>
            </a:r>
            <a:r>
              <a:rPr dirty="0" spc="395"/>
              <a:t> </a:t>
            </a:r>
            <a:r>
              <a:rPr dirty="0"/>
              <a:t>the</a:t>
            </a:r>
            <a:r>
              <a:rPr dirty="0" spc="395"/>
              <a:t> </a:t>
            </a:r>
            <a:r>
              <a:rPr dirty="0" spc="50"/>
              <a:t>next</a:t>
            </a:r>
            <a:r>
              <a:rPr dirty="0" spc="400"/>
              <a:t> </a:t>
            </a:r>
            <a:r>
              <a:rPr dirty="0" spc="-10"/>
              <a:t>available </a:t>
            </a:r>
            <a:r>
              <a:rPr dirty="0"/>
              <a:t>energy</a:t>
            </a:r>
            <a:r>
              <a:rPr dirty="0" spc="270"/>
              <a:t> </a:t>
            </a:r>
            <a:r>
              <a:rPr dirty="0" spc="80"/>
              <a:t>state.</a:t>
            </a:r>
            <a:r>
              <a:rPr dirty="0" spc="80"/>
              <a:t>  </a:t>
            </a:r>
            <a:r>
              <a:rPr dirty="0"/>
              <a:t>Which</a:t>
            </a:r>
            <a:r>
              <a:rPr dirty="0" spc="270"/>
              <a:t> </a:t>
            </a:r>
            <a:r>
              <a:rPr dirty="0"/>
              <a:t>of</a:t>
            </a:r>
            <a:r>
              <a:rPr dirty="0" spc="275"/>
              <a:t> </a:t>
            </a:r>
            <a:r>
              <a:rPr dirty="0"/>
              <a:t>the</a:t>
            </a:r>
            <a:r>
              <a:rPr dirty="0" spc="270"/>
              <a:t> </a:t>
            </a:r>
            <a:r>
              <a:rPr dirty="0"/>
              <a:t>following</a:t>
            </a:r>
            <a:r>
              <a:rPr dirty="0" spc="270"/>
              <a:t> </a:t>
            </a:r>
            <a:r>
              <a:rPr dirty="0"/>
              <a:t>elements</a:t>
            </a:r>
            <a:r>
              <a:rPr dirty="0" spc="270"/>
              <a:t> </a:t>
            </a:r>
            <a:r>
              <a:rPr dirty="0"/>
              <a:t>would</a:t>
            </a:r>
            <a:r>
              <a:rPr dirty="0" spc="270"/>
              <a:t> </a:t>
            </a:r>
            <a:r>
              <a:rPr dirty="0"/>
              <a:t>you</a:t>
            </a:r>
            <a:r>
              <a:rPr dirty="0" spc="270"/>
              <a:t> </a:t>
            </a:r>
            <a:r>
              <a:rPr dirty="0" spc="-10"/>
              <a:t>expect </a:t>
            </a:r>
            <a:r>
              <a:rPr dirty="0"/>
              <a:t>to</a:t>
            </a:r>
            <a:r>
              <a:rPr dirty="0" spc="210"/>
              <a:t> </a:t>
            </a:r>
            <a:r>
              <a:rPr dirty="0"/>
              <a:t>be</a:t>
            </a:r>
            <a:r>
              <a:rPr dirty="0" spc="220"/>
              <a:t> </a:t>
            </a:r>
            <a:r>
              <a:rPr dirty="0"/>
              <a:t>able</a:t>
            </a:r>
            <a:r>
              <a:rPr dirty="0" spc="225"/>
              <a:t> </a:t>
            </a:r>
            <a:r>
              <a:rPr dirty="0"/>
              <a:t>to</a:t>
            </a:r>
            <a:r>
              <a:rPr dirty="0" spc="220"/>
              <a:t> </a:t>
            </a:r>
            <a:r>
              <a:rPr dirty="0"/>
              <a:t>absorb</a:t>
            </a:r>
            <a:r>
              <a:rPr dirty="0" spc="220"/>
              <a:t> </a:t>
            </a:r>
            <a:r>
              <a:rPr dirty="0"/>
              <a:t>the</a:t>
            </a:r>
            <a:r>
              <a:rPr dirty="0" spc="215"/>
              <a:t> </a:t>
            </a:r>
            <a:r>
              <a:rPr dirty="0"/>
              <a:t>lowest</a:t>
            </a:r>
            <a:r>
              <a:rPr dirty="0" spc="220"/>
              <a:t> </a:t>
            </a:r>
            <a:r>
              <a:rPr dirty="0"/>
              <a:t>energy</a:t>
            </a:r>
            <a:r>
              <a:rPr dirty="0" spc="220"/>
              <a:t> </a:t>
            </a:r>
            <a:r>
              <a:rPr dirty="0"/>
              <a:t>photon?</a:t>
            </a:r>
            <a:r>
              <a:rPr dirty="0" spc="505"/>
              <a:t> </a:t>
            </a:r>
            <a:r>
              <a:rPr dirty="0"/>
              <a:t>(Choose</a:t>
            </a:r>
            <a:r>
              <a:rPr dirty="0" spc="22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801205"/>
            <a:ext cx="8266430" cy="48971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-10">
                <a:latin typeface="Garamond"/>
                <a:cs typeface="Garamond"/>
              </a:rPr>
              <a:t>Copper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20">
                <a:latin typeface="Garamond"/>
                <a:cs typeface="Garamond"/>
              </a:rPr>
              <a:t>Zinc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10">
                <a:latin typeface="Garamond"/>
                <a:cs typeface="Garamond"/>
              </a:rPr>
              <a:t>Krypton</a:t>
            </a:r>
            <a:endParaRPr sz="2450">
              <a:latin typeface="Garamond"/>
              <a:cs typeface="Garamond"/>
            </a:endParaRPr>
          </a:p>
          <a:p>
            <a:pPr algn="just" marL="12700">
              <a:lnSpc>
                <a:spcPct val="100000"/>
              </a:lnSpc>
              <a:spcBef>
                <a:spcPts val="1939"/>
              </a:spcBef>
            </a:pPr>
            <a:r>
              <a:rPr dirty="0" sz="2450" spc="-25" b="1">
                <a:latin typeface="Georgia"/>
                <a:cs typeface="Georgia"/>
              </a:rPr>
              <a:t>Solution:</a:t>
            </a:r>
            <a:r>
              <a:rPr dirty="0" sz="2450" spc="-5" b="1">
                <a:latin typeface="Georgia"/>
                <a:cs typeface="Georgia"/>
              </a:rPr>
              <a:t>  </a:t>
            </a:r>
            <a:r>
              <a:rPr dirty="0" sz="2450" spc="-10">
                <a:latin typeface="Garamond"/>
                <a:cs typeface="Garamond"/>
              </a:rPr>
              <a:t>Copper.</a:t>
            </a:r>
            <a:endParaRPr sz="2450">
              <a:latin typeface="Garamond"/>
              <a:cs typeface="Garamond"/>
            </a:endParaRPr>
          </a:p>
          <a:p>
            <a:pPr algn="just" marL="23495" marR="5080">
              <a:lnSpc>
                <a:spcPct val="101699"/>
              </a:lnSpc>
              <a:spcBef>
                <a:spcPts val="595"/>
              </a:spcBef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outermost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electrons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Zinc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fill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35">
                <a:latin typeface="Garamond"/>
                <a:cs typeface="Garamond"/>
              </a:rPr>
              <a:t>3</a:t>
            </a:r>
            <a:r>
              <a:rPr dirty="0" sz="2450" spc="-135" b="0" i="1">
                <a:latin typeface="Bookman Old Style"/>
                <a:cs typeface="Bookman Old Style"/>
              </a:rPr>
              <a:t>d</a:t>
            </a:r>
            <a:r>
              <a:rPr dirty="0" sz="2450" spc="4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subshell,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so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would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5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5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bump</a:t>
            </a:r>
            <a:r>
              <a:rPr dirty="0" sz="2450" spc="5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up</a:t>
            </a:r>
            <a:r>
              <a:rPr dirty="0" sz="2450" spc="5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5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4</a:t>
            </a:r>
            <a:r>
              <a:rPr dirty="0" sz="2450" b="0" i="1">
                <a:latin typeface="Bookman Old Style"/>
                <a:cs typeface="Bookman Old Style"/>
              </a:rPr>
              <a:t>p</a:t>
            </a:r>
            <a:r>
              <a:rPr dirty="0" sz="2450">
                <a:latin typeface="Garamond"/>
                <a:cs typeface="Garamond"/>
              </a:rPr>
              <a:t>.</a:t>
            </a:r>
            <a:r>
              <a:rPr dirty="0" sz="2450" spc="490">
                <a:latin typeface="Garamond"/>
                <a:cs typeface="Garamond"/>
              </a:rPr>
              <a:t> 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5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outermost</a:t>
            </a:r>
            <a:r>
              <a:rPr dirty="0" sz="2450" spc="5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electrons</a:t>
            </a:r>
            <a:r>
              <a:rPr dirty="0" sz="2450" spc="5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5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Krypton </a:t>
            </a:r>
            <a:r>
              <a:rPr dirty="0" sz="2450">
                <a:latin typeface="Garamond"/>
                <a:cs typeface="Garamond"/>
              </a:rPr>
              <a:t>fill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4</a:t>
            </a:r>
            <a:r>
              <a:rPr dirty="0" sz="2450" b="0" i="1">
                <a:latin typeface="Bookman Old Style"/>
                <a:cs typeface="Bookman Old Style"/>
              </a:rPr>
              <a:t>p</a:t>
            </a:r>
            <a:r>
              <a:rPr dirty="0" sz="2450" spc="21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subshell,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so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make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jump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5</a:t>
            </a:r>
            <a:r>
              <a:rPr dirty="0" sz="2450" spc="-25" b="0" i="1">
                <a:latin typeface="Bookman Old Style"/>
                <a:cs typeface="Bookman Old Style"/>
              </a:rPr>
              <a:t>s</a:t>
            </a:r>
            <a:r>
              <a:rPr dirty="0" sz="2450" spc="-25">
                <a:latin typeface="Garamond"/>
                <a:cs typeface="Garamond"/>
              </a:rPr>
              <a:t>. </a:t>
            </a:r>
            <a:r>
              <a:rPr dirty="0" sz="2450" spc="110">
                <a:latin typeface="Garamond"/>
                <a:cs typeface="Garamond"/>
              </a:rPr>
              <a:t>But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Copper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working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way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through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150">
                <a:latin typeface="Garamond"/>
                <a:cs typeface="Garamond"/>
              </a:rPr>
              <a:t>3</a:t>
            </a:r>
            <a:r>
              <a:rPr dirty="0" sz="2450" spc="-150" b="0" i="1">
                <a:latin typeface="Bookman Old Style"/>
                <a:cs typeface="Bookman Old Style"/>
              </a:rPr>
              <a:t>d</a:t>
            </a:r>
            <a:r>
              <a:rPr dirty="0" sz="2450" spc="8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subshell,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even </a:t>
            </a:r>
            <a:r>
              <a:rPr dirty="0" sz="2450">
                <a:latin typeface="Garamond"/>
                <a:cs typeface="Garamond"/>
              </a:rPr>
              <a:t>Hund’s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rule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doesn’t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distinguish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between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last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added </a:t>
            </a:r>
            <a:r>
              <a:rPr dirty="0" sz="2450">
                <a:latin typeface="Garamond"/>
                <a:cs typeface="Garamond"/>
              </a:rPr>
              <a:t>(one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those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3</a:t>
            </a:r>
            <a:r>
              <a:rPr dirty="0" sz="2450" spc="-50" b="0" i="1">
                <a:latin typeface="Bookman Old Style"/>
                <a:cs typeface="Bookman Old Style"/>
              </a:rPr>
              <a:t>d</a:t>
            </a:r>
            <a:r>
              <a:rPr dirty="0" sz="2450" spc="100" b="0" i="1">
                <a:latin typeface="Bookman Old Style"/>
                <a:cs typeface="Bookman Old Style"/>
              </a:rPr>
              <a:t> </a:t>
            </a:r>
            <a:r>
              <a:rPr dirty="0" sz="2450" spc="75">
                <a:latin typeface="Garamond"/>
                <a:cs typeface="Garamond"/>
              </a:rPr>
              <a:t>guys)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first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doesn’t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(another </a:t>
            </a:r>
            <a:r>
              <a:rPr dirty="0" sz="2450" spc="-10">
                <a:latin typeface="Garamond"/>
                <a:cs typeface="Garamond"/>
              </a:rPr>
              <a:t>one).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435475">
              <a:lnSpc>
                <a:spcPct val="100000"/>
              </a:lnSpc>
              <a:spcBef>
                <a:spcPts val="95"/>
              </a:spcBef>
            </a:pPr>
            <a:r>
              <a:rPr dirty="0" sz="1200" spc="20">
                <a:latin typeface="Times New Roman"/>
                <a:cs typeface="Times New Roman"/>
              </a:rPr>
              <a:t>8.4.</a:t>
            </a:r>
            <a:r>
              <a:rPr dirty="0" sz="1200" spc="15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X-</a:t>
            </a:r>
            <a:r>
              <a:rPr dirty="0" sz="1200" spc="20">
                <a:latin typeface="Times New Roman"/>
                <a:cs typeface="Times New Roman"/>
              </a:rPr>
              <a:t>RAY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SPECTROSCOPY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AND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MOSELEY’S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LAW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72770" algn="l"/>
              </a:tabLst>
            </a:pPr>
            <a:r>
              <a:rPr dirty="0" sz="1700" spc="-25" b="1">
                <a:latin typeface="Georgia"/>
                <a:cs typeface="Georgia"/>
              </a:rPr>
              <a:t>8.4</a:t>
            </a:r>
            <a:r>
              <a:rPr dirty="0" sz="1700" b="1">
                <a:latin typeface="Georgia"/>
                <a:cs typeface="Georgia"/>
              </a:rPr>
              <a:t>	X-Ray</a:t>
            </a:r>
            <a:r>
              <a:rPr dirty="0" sz="1700" spc="114" b="1">
                <a:latin typeface="Georgia"/>
                <a:cs typeface="Georgia"/>
              </a:rPr>
              <a:t> </a:t>
            </a:r>
            <a:r>
              <a:rPr dirty="0" sz="1700" spc="-40" b="1">
                <a:latin typeface="Georgia"/>
                <a:cs typeface="Georgia"/>
              </a:rPr>
              <a:t>Spectroscopy</a:t>
            </a:r>
            <a:r>
              <a:rPr dirty="0" sz="1700" spc="120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and</a:t>
            </a:r>
            <a:r>
              <a:rPr dirty="0" sz="1700" spc="114" b="1">
                <a:latin typeface="Georgia"/>
                <a:cs typeface="Georgia"/>
              </a:rPr>
              <a:t> </a:t>
            </a:r>
            <a:r>
              <a:rPr dirty="0" sz="1700" spc="-20" b="1">
                <a:latin typeface="Georgia"/>
                <a:cs typeface="Georgia"/>
              </a:rPr>
              <a:t>Moseley’s</a:t>
            </a:r>
            <a:r>
              <a:rPr dirty="0" sz="1700" spc="120" b="1">
                <a:latin typeface="Georgia"/>
                <a:cs typeface="Georgia"/>
              </a:rPr>
              <a:t> </a:t>
            </a:r>
            <a:r>
              <a:rPr dirty="0" sz="1700" spc="-25" b="1">
                <a:latin typeface="Georgia"/>
                <a:cs typeface="Georgia"/>
              </a:rPr>
              <a:t>Law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3484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20">
                <a:latin typeface="Times New Roman"/>
                <a:cs typeface="Times New Roman"/>
              </a:rPr>
              <a:t>8.4.</a:t>
            </a:r>
            <a:r>
              <a:rPr dirty="0" sz="1200" spc="15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X-</a:t>
            </a:r>
            <a:r>
              <a:rPr dirty="0" sz="1200" spc="20">
                <a:latin typeface="Times New Roman"/>
                <a:cs typeface="Times New Roman"/>
              </a:rPr>
              <a:t>RAY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SPECTROSCOPY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AND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MOSELEY’S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LAW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959485" algn="l"/>
                <a:tab pos="1317625" algn="l"/>
                <a:tab pos="4648835" algn="l"/>
                <a:tab pos="6895465" algn="l"/>
              </a:tabLst>
            </a:pPr>
            <a:r>
              <a:rPr dirty="0" spc="-10"/>
              <a:t>Which</a:t>
            </a:r>
            <a:r>
              <a:rPr dirty="0"/>
              <a:t>	</a:t>
            </a:r>
            <a:r>
              <a:rPr dirty="0" spc="-25"/>
              <a:t>of</a:t>
            </a:r>
            <a:r>
              <a:rPr dirty="0"/>
              <a:t>	the</a:t>
            </a:r>
            <a:r>
              <a:rPr dirty="0" spc="380"/>
              <a:t> </a:t>
            </a:r>
            <a:r>
              <a:rPr dirty="0"/>
              <a:t>following</a:t>
            </a:r>
            <a:r>
              <a:rPr dirty="0" spc="385"/>
              <a:t> </a:t>
            </a:r>
            <a:r>
              <a:rPr dirty="0"/>
              <a:t>lines</a:t>
            </a:r>
            <a:r>
              <a:rPr dirty="0" spc="375"/>
              <a:t> </a:t>
            </a:r>
            <a:r>
              <a:rPr dirty="0" spc="-10"/>
              <a:t>would</a:t>
            </a:r>
            <a:r>
              <a:rPr dirty="0"/>
              <a:t>	have</a:t>
            </a:r>
            <a:r>
              <a:rPr dirty="0" spc="459"/>
              <a:t> </a:t>
            </a:r>
            <a:r>
              <a:rPr dirty="0"/>
              <a:t>the</a:t>
            </a:r>
            <a:r>
              <a:rPr dirty="0" spc="470"/>
              <a:t> </a:t>
            </a:r>
            <a:r>
              <a:rPr dirty="0" spc="-10"/>
              <a:t>highest</a:t>
            </a:r>
            <a:r>
              <a:rPr dirty="0"/>
              <a:t>	</a:t>
            </a:r>
            <a:r>
              <a:rPr dirty="0" spc="-10"/>
              <a:t>frequency? </a:t>
            </a:r>
            <a:r>
              <a:rPr dirty="0"/>
              <a:t>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89737" y="2042037"/>
            <a:ext cx="91313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12115" indent="-370205">
              <a:lnSpc>
                <a:spcPct val="100000"/>
              </a:lnSpc>
              <a:spcBef>
                <a:spcPts val="1140"/>
              </a:spcBef>
              <a:buFont typeface="Garamond"/>
              <a:buAutoNum type="alphaUcPeriod"/>
              <a:tabLst>
                <a:tab pos="412115" algn="l"/>
              </a:tabLst>
            </a:pPr>
            <a:r>
              <a:rPr dirty="0" sz="2450" spc="105" b="0" i="1">
                <a:latin typeface="Bookman Old Style"/>
                <a:cs typeface="Bookman Old Style"/>
              </a:rPr>
              <a:t>K</a:t>
            </a:r>
            <a:r>
              <a:rPr dirty="0" baseline="-9485" sz="3075" spc="157" b="0" i="1">
                <a:latin typeface="Bookman Old Style"/>
                <a:cs typeface="Bookman Old Style"/>
              </a:rPr>
              <a:t>α</a:t>
            </a:r>
            <a:endParaRPr baseline="-9485" sz="3075">
              <a:latin typeface="Bookman Old Style"/>
              <a:cs typeface="Bookman Old Style"/>
            </a:endParaRPr>
          </a:p>
          <a:p>
            <a:pPr marL="412115" indent="-35814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12115" algn="l"/>
              </a:tabLst>
            </a:pPr>
            <a:r>
              <a:rPr dirty="0" sz="2450" spc="60" b="0" i="1">
                <a:latin typeface="Bookman Old Style"/>
                <a:cs typeface="Bookman Old Style"/>
              </a:rPr>
              <a:t>L</a:t>
            </a:r>
            <a:r>
              <a:rPr dirty="0" baseline="-9485" sz="3075" spc="89" b="0" i="1">
                <a:latin typeface="Bookman Old Style"/>
                <a:cs typeface="Bookman Old Style"/>
              </a:rPr>
              <a:t>α</a:t>
            </a:r>
            <a:endParaRPr baseline="-9485" sz="3075">
              <a:latin typeface="Bookman Old Style"/>
              <a:cs typeface="Bookman Old Style"/>
            </a:endParaRPr>
          </a:p>
          <a:p>
            <a:pPr marL="412115" indent="-36195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12115" algn="l"/>
              </a:tabLst>
            </a:pPr>
            <a:r>
              <a:rPr dirty="0" sz="2450" spc="70" b="0" i="1">
                <a:latin typeface="Bookman Old Style"/>
                <a:cs typeface="Bookman Old Style"/>
              </a:rPr>
              <a:t>M</a:t>
            </a:r>
            <a:r>
              <a:rPr dirty="0" baseline="-9485" sz="3075" spc="104" b="0" i="1">
                <a:latin typeface="Bookman Old Style"/>
                <a:cs typeface="Bookman Old Style"/>
              </a:rPr>
              <a:t>α</a:t>
            </a:r>
            <a:endParaRPr baseline="-9485" sz="3075">
              <a:latin typeface="Bookman Old Style"/>
              <a:cs typeface="Bookman Old Style"/>
            </a:endParaRPr>
          </a:p>
          <a:p>
            <a:pPr marL="412115" indent="-374015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12115" algn="l"/>
              </a:tabLst>
            </a:pPr>
            <a:r>
              <a:rPr dirty="0" sz="2450" spc="40" b="0" i="1">
                <a:latin typeface="Bookman Old Style"/>
                <a:cs typeface="Bookman Old Style"/>
              </a:rPr>
              <a:t>N</a:t>
            </a:r>
            <a:r>
              <a:rPr dirty="0" baseline="-9485" sz="3075" spc="60" b="0" i="1">
                <a:latin typeface="Bookman Old Style"/>
                <a:cs typeface="Bookman Old Style"/>
              </a:rPr>
              <a:t>α</a:t>
            </a:r>
            <a:endParaRPr baseline="-9485" sz="3075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3484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20">
                <a:latin typeface="Times New Roman"/>
                <a:cs typeface="Times New Roman"/>
              </a:rPr>
              <a:t>8.4.</a:t>
            </a:r>
            <a:r>
              <a:rPr dirty="0" sz="1200" spc="15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X-</a:t>
            </a:r>
            <a:r>
              <a:rPr dirty="0" sz="1200" spc="20">
                <a:latin typeface="Times New Roman"/>
                <a:cs typeface="Times New Roman"/>
              </a:rPr>
              <a:t>RAY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SPECTROSCOPY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AND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MOSELEY’S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LAW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959485" algn="l"/>
                <a:tab pos="1317625" algn="l"/>
                <a:tab pos="4648835" algn="l"/>
                <a:tab pos="6895465" algn="l"/>
              </a:tabLst>
            </a:pPr>
            <a:r>
              <a:rPr dirty="0" spc="-10"/>
              <a:t>Which</a:t>
            </a:r>
            <a:r>
              <a:rPr dirty="0"/>
              <a:t>	</a:t>
            </a:r>
            <a:r>
              <a:rPr dirty="0" spc="-25"/>
              <a:t>of</a:t>
            </a:r>
            <a:r>
              <a:rPr dirty="0"/>
              <a:t>	the</a:t>
            </a:r>
            <a:r>
              <a:rPr dirty="0" spc="380"/>
              <a:t> </a:t>
            </a:r>
            <a:r>
              <a:rPr dirty="0"/>
              <a:t>following</a:t>
            </a:r>
            <a:r>
              <a:rPr dirty="0" spc="385"/>
              <a:t> </a:t>
            </a:r>
            <a:r>
              <a:rPr dirty="0"/>
              <a:t>lines</a:t>
            </a:r>
            <a:r>
              <a:rPr dirty="0" spc="375"/>
              <a:t> </a:t>
            </a:r>
            <a:r>
              <a:rPr dirty="0" spc="-10"/>
              <a:t>would</a:t>
            </a:r>
            <a:r>
              <a:rPr dirty="0"/>
              <a:t>	have</a:t>
            </a:r>
            <a:r>
              <a:rPr dirty="0" spc="459"/>
              <a:t> </a:t>
            </a:r>
            <a:r>
              <a:rPr dirty="0"/>
              <a:t>the</a:t>
            </a:r>
            <a:r>
              <a:rPr dirty="0" spc="470"/>
              <a:t> </a:t>
            </a:r>
            <a:r>
              <a:rPr dirty="0" spc="-10"/>
              <a:t>highest</a:t>
            </a:r>
            <a:r>
              <a:rPr dirty="0"/>
              <a:t>	</a:t>
            </a:r>
            <a:r>
              <a:rPr dirty="0" spc="-10"/>
              <a:t>frequency? </a:t>
            </a:r>
            <a:r>
              <a:rPr dirty="0"/>
              <a:t>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69658" y="2042037"/>
            <a:ext cx="191643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32434" indent="-370205">
              <a:lnSpc>
                <a:spcPct val="100000"/>
              </a:lnSpc>
              <a:spcBef>
                <a:spcPts val="1140"/>
              </a:spcBef>
              <a:buFont typeface="Garamond"/>
              <a:buAutoNum type="alphaUcPeriod"/>
              <a:tabLst>
                <a:tab pos="432434" algn="l"/>
              </a:tabLst>
            </a:pPr>
            <a:r>
              <a:rPr dirty="0" sz="2450" spc="105" b="0" i="1">
                <a:latin typeface="Bookman Old Style"/>
                <a:cs typeface="Bookman Old Style"/>
              </a:rPr>
              <a:t>K</a:t>
            </a:r>
            <a:r>
              <a:rPr dirty="0" baseline="-9485" sz="3075" spc="157" b="0" i="1">
                <a:latin typeface="Bookman Old Style"/>
                <a:cs typeface="Bookman Old Style"/>
              </a:rPr>
              <a:t>α</a:t>
            </a:r>
            <a:endParaRPr baseline="-9485" sz="3075">
              <a:latin typeface="Bookman Old Style"/>
              <a:cs typeface="Bookman Old Style"/>
            </a:endParaRPr>
          </a:p>
          <a:p>
            <a:pPr marL="432434" indent="-35814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32434" algn="l"/>
              </a:tabLst>
            </a:pPr>
            <a:r>
              <a:rPr dirty="0" sz="2450" spc="60" b="0" i="1">
                <a:latin typeface="Bookman Old Style"/>
                <a:cs typeface="Bookman Old Style"/>
              </a:rPr>
              <a:t>L</a:t>
            </a:r>
            <a:r>
              <a:rPr dirty="0" baseline="-9485" sz="3075" spc="89" b="0" i="1">
                <a:latin typeface="Bookman Old Style"/>
                <a:cs typeface="Bookman Old Style"/>
              </a:rPr>
              <a:t>α</a:t>
            </a:r>
            <a:endParaRPr baseline="-9485" sz="3075">
              <a:latin typeface="Bookman Old Style"/>
              <a:cs typeface="Bookman Old Style"/>
            </a:endParaRPr>
          </a:p>
          <a:p>
            <a:pPr marL="431800" indent="-36195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31800" algn="l"/>
              </a:tabLst>
            </a:pPr>
            <a:r>
              <a:rPr dirty="0" sz="2450" spc="70" b="0" i="1">
                <a:latin typeface="Bookman Old Style"/>
                <a:cs typeface="Bookman Old Style"/>
              </a:rPr>
              <a:t>M</a:t>
            </a:r>
            <a:r>
              <a:rPr dirty="0" baseline="-9485" sz="3075" spc="104" b="0" i="1">
                <a:latin typeface="Bookman Old Style"/>
                <a:cs typeface="Bookman Old Style"/>
              </a:rPr>
              <a:t>α</a:t>
            </a:r>
            <a:endParaRPr baseline="-9485" sz="3075">
              <a:latin typeface="Bookman Old Style"/>
              <a:cs typeface="Bookman Old Style"/>
            </a:endParaRPr>
          </a:p>
          <a:p>
            <a:pPr marL="431800" indent="-374015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31800" algn="l"/>
              </a:tabLst>
            </a:pPr>
            <a:r>
              <a:rPr dirty="0" sz="2450" spc="40" b="0" i="1">
                <a:latin typeface="Bookman Old Style"/>
                <a:cs typeface="Bookman Old Style"/>
              </a:rPr>
              <a:t>N</a:t>
            </a:r>
            <a:r>
              <a:rPr dirty="0" baseline="-9485" sz="3075" spc="60" b="0" i="1">
                <a:latin typeface="Bookman Old Style"/>
                <a:cs typeface="Bookman Old Style"/>
              </a:rPr>
              <a:t>α</a:t>
            </a:r>
            <a:endParaRPr baseline="-9485" sz="3075">
              <a:latin typeface="Bookman Old Style"/>
              <a:cs typeface="Bookman Old Style"/>
            </a:endParaRPr>
          </a:p>
          <a:p>
            <a:pPr marL="50800">
              <a:lnSpc>
                <a:spcPct val="100000"/>
              </a:lnSpc>
              <a:spcBef>
                <a:spcPts val="1939"/>
              </a:spcBef>
              <a:tabLst>
                <a:tab pos="16592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Garamond"/>
                <a:cs typeface="Garamond"/>
              </a:rPr>
              <a:t>A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3484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20">
                <a:latin typeface="Times New Roman"/>
                <a:cs typeface="Times New Roman"/>
              </a:rPr>
              <a:t>8.4.</a:t>
            </a:r>
            <a:r>
              <a:rPr dirty="0" sz="1200" spc="15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X-</a:t>
            </a:r>
            <a:r>
              <a:rPr dirty="0" sz="1200" spc="20">
                <a:latin typeface="Times New Roman"/>
                <a:cs typeface="Times New Roman"/>
              </a:rPr>
              <a:t>RAY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SPECTROSCOPY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AND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MOSELEY’S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LAW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5297170" algn="l"/>
              </a:tabLst>
            </a:pPr>
            <a:r>
              <a:rPr dirty="0"/>
              <a:t>Each</a:t>
            </a:r>
            <a:r>
              <a:rPr dirty="0" spc="114"/>
              <a:t> </a:t>
            </a:r>
            <a:r>
              <a:rPr dirty="0"/>
              <a:t>line</a:t>
            </a:r>
            <a:r>
              <a:rPr dirty="0" spc="110"/>
              <a:t> </a:t>
            </a:r>
            <a:r>
              <a:rPr dirty="0"/>
              <a:t>on</a:t>
            </a:r>
            <a:r>
              <a:rPr dirty="0" spc="114"/>
              <a:t> </a:t>
            </a:r>
            <a:r>
              <a:rPr dirty="0"/>
              <a:t>Moseley’s</a:t>
            </a:r>
            <a:r>
              <a:rPr dirty="0" spc="110"/>
              <a:t> </a:t>
            </a:r>
            <a:r>
              <a:rPr dirty="0"/>
              <a:t>plot</a:t>
            </a:r>
            <a:r>
              <a:rPr dirty="0" spc="114"/>
              <a:t> </a:t>
            </a:r>
            <a:r>
              <a:rPr dirty="0"/>
              <a:t>comprises</a:t>
            </a:r>
            <a:r>
              <a:rPr dirty="0" spc="110"/>
              <a:t> </a:t>
            </a:r>
            <a:r>
              <a:rPr dirty="0" spc="130"/>
              <a:t>a</a:t>
            </a:r>
            <a:r>
              <a:rPr dirty="0" spc="110"/>
              <a:t> </a:t>
            </a:r>
            <a:r>
              <a:rPr dirty="0"/>
              <a:t>series</a:t>
            </a:r>
            <a:r>
              <a:rPr dirty="0" spc="114"/>
              <a:t> </a:t>
            </a:r>
            <a:r>
              <a:rPr dirty="0"/>
              <a:t>of</a:t>
            </a:r>
            <a:r>
              <a:rPr dirty="0" spc="114"/>
              <a:t> </a:t>
            </a:r>
            <a:r>
              <a:rPr dirty="0"/>
              <a:t>points.</a:t>
            </a:r>
            <a:r>
              <a:rPr dirty="0" spc="409"/>
              <a:t> </a:t>
            </a:r>
            <a:r>
              <a:rPr dirty="0" spc="114"/>
              <a:t>What</a:t>
            </a:r>
            <a:r>
              <a:rPr dirty="0" spc="105"/>
              <a:t> </a:t>
            </a:r>
            <a:r>
              <a:rPr dirty="0" spc="-25"/>
              <a:t>do </a:t>
            </a:r>
            <a:r>
              <a:rPr dirty="0" spc="75"/>
              <a:t>all</a:t>
            </a:r>
            <a:r>
              <a:rPr dirty="0" spc="135"/>
              <a:t> </a:t>
            </a:r>
            <a:r>
              <a:rPr dirty="0"/>
              <a:t>the</a:t>
            </a:r>
            <a:r>
              <a:rPr dirty="0" spc="150"/>
              <a:t> </a:t>
            </a:r>
            <a:r>
              <a:rPr dirty="0"/>
              <a:t>points</a:t>
            </a:r>
            <a:r>
              <a:rPr dirty="0" spc="145"/>
              <a:t> </a:t>
            </a:r>
            <a:r>
              <a:rPr dirty="0"/>
              <a:t>on</a:t>
            </a:r>
            <a:r>
              <a:rPr dirty="0" spc="150"/>
              <a:t> </a:t>
            </a:r>
            <a:r>
              <a:rPr dirty="0"/>
              <a:t>one</a:t>
            </a:r>
            <a:r>
              <a:rPr dirty="0" spc="140"/>
              <a:t> </a:t>
            </a:r>
            <a:r>
              <a:rPr dirty="0"/>
              <a:t>such</a:t>
            </a:r>
            <a:r>
              <a:rPr dirty="0" spc="145"/>
              <a:t> </a:t>
            </a:r>
            <a:r>
              <a:rPr dirty="0"/>
              <a:t>line</a:t>
            </a:r>
            <a:r>
              <a:rPr dirty="0" spc="150"/>
              <a:t> </a:t>
            </a:r>
            <a:r>
              <a:rPr dirty="0" spc="-10"/>
              <a:t>represent?</a:t>
            </a:r>
            <a:r>
              <a:rPr dirty="0"/>
              <a:t>	(Choose</a:t>
            </a:r>
            <a:r>
              <a:rPr dirty="0" spc="185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170390"/>
            <a:ext cx="8256270" cy="293370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8227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3540" algn="l"/>
              </a:tabLst>
            </a:pPr>
            <a:r>
              <a:rPr dirty="0" sz="2450" spc="70">
                <a:latin typeface="Garamond"/>
                <a:cs typeface="Garamond"/>
              </a:rPr>
              <a:t>They</a:t>
            </a:r>
            <a:r>
              <a:rPr dirty="0" sz="2450" spc="55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55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5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transitions</a:t>
            </a:r>
            <a:r>
              <a:rPr dirty="0" sz="2450" spc="5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5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5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5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element,</a:t>
            </a:r>
            <a:r>
              <a:rPr dirty="0" sz="2450" spc="10">
                <a:latin typeface="Garamond"/>
                <a:cs typeface="Garamond"/>
              </a:rPr>
              <a:t> 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5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electrons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dropping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(lower)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level,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from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different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(higher) </a:t>
            </a:r>
            <a:r>
              <a:rPr dirty="0" sz="2450" spc="45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levels.</a:t>
            </a:r>
            <a:endParaRPr sz="2450">
              <a:latin typeface="Garamond"/>
              <a:cs typeface="Garamond"/>
            </a:endParaRPr>
          </a:p>
          <a:p>
            <a:pPr algn="just" marL="38227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 spc="70">
                <a:latin typeface="Garamond"/>
                <a:cs typeface="Garamond"/>
              </a:rPr>
              <a:t>They</a:t>
            </a:r>
            <a:r>
              <a:rPr dirty="0" sz="2450" spc="55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55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5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transitions</a:t>
            </a:r>
            <a:r>
              <a:rPr dirty="0" sz="2450" spc="5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5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5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5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element,</a:t>
            </a:r>
            <a:r>
              <a:rPr dirty="0" sz="2450" spc="10">
                <a:latin typeface="Garamond"/>
                <a:cs typeface="Garamond"/>
              </a:rPr>
              <a:t> 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5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electrons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dropping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different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(lower)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levels.</a:t>
            </a:r>
            <a:endParaRPr sz="2450">
              <a:latin typeface="Garamond"/>
              <a:cs typeface="Garamond"/>
            </a:endParaRPr>
          </a:p>
          <a:p>
            <a:pPr algn="just" marL="38227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 spc="70">
                <a:latin typeface="Garamond"/>
                <a:cs typeface="Garamond"/>
              </a:rPr>
              <a:t>They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transition </a:t>
            </a:r>
            <a:r>
              <a:rPr dirty="0" sz="2450" spc="60">
                <a:latin typeface="Garamond"/>
                <a:cs typeface="Garamond"/>
              </a:rPr>
              <a:t>(both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lower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levels),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different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elements.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3484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20">
                <a:latin typeface="Times New Roman"/>
                <a:cs typeface="Times New Roman"/>
              </a:rPr>
              <a:t>8.4.</a:t>
            </a:r>
            <a:r>
              <a:rPr dirty="0" sz="1200" spc="15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X-</a:t>
            </a:r>
            <a:r>
              <a:rPr dirty="0" sz="1200" spc="20">
                <a:latin typeface="Times New Roman"/>
                <a:cs typeface="Times New Roman"/>
              </a:rPr>
              <a:t>RAY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SPECTROSCOPY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AND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MOSELEY’S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LAW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5297170" algn="l"/>
              </a:tabLst>
            </a:pPr>
            <a:r>
              <a:rPr dirty="0"/>
              <a:t>Each</a:t>
            </a:r>
            <a:r>
              <a:rPr dirty="0" spc="114"/>
              <a:t> </a:t>
            </a:r>
            <a:r>
              <a:rPr dirty="0"/>
              <a:t>line</a:t>
            </a:r>
            <a:r>
              <a:rPr dirty="0" spc="110"/>
              <a:t> </a:t>
            </a:r>
            <a:r>
              <a:rPr dirty="0"/>
              <a:t>on</a:t>
            </a:r>
            <a:r>
              <a:rPr dirty="0" spc="114"/>
              <a:t> </a:t>
            </a:r>
            <a:r>
              <a:rPr dirty="0"/>
              <a:t>Moseley’s</a:t>
            </a:r>
            <a:r>
              <a:rPr dirty="0" spc="110"/>
              <a:t> </a:t>
            </a:r>
            <a:r>
              <a:rPr dirty="0"/>
              <a:t>plot</a:t>
            </a:r>
            <a:r>
              <a:rPr dirty="0" spc="114"/>
              <a:t> </a:t>
            </a:r>
            <a:r>
              <a:rPr dirty="0"/>
              <a:t>comprises</a:t>
            </a:r>
            <a:r>
              <a:rPr dirty="0" spc="110"/>
              <a:t> </a:t>
            </a:r>
            <a:r>
              <a:rPr dirty="0" spc="130"/>
              <a:t>a</a:t>
            </a:r>
            <a:r>
              <a:rPr dirty="0" spc="110"/>
              <a:t> </a:t>
            </a:r>
            <a:r>
              <a:rPr dirty="0"/>
              <a:t>series</a:t>
            </a:r>
            <a:r>
              <a:rPr dirty="0" spc="114"/>
              <a:t> </a:t>
            </a:r>
            <a:r>
              <a:rPr dirty="0"/>
              <a:t>of</a:t>
            </a:r>
            <a:r>
              <a:rPr dirty="0" spc="114"/>
              <a:t> </a:t>
            </a:r>
            <a:r>
              <a:rPr dirty="0"/>
              <a:t>points.</a:t>
            </a:r>
            <a:r>
              <a:rPr dirty="0" spc="409"/>
              <a:t> </a:t>
            </a:r>
            <a:r>
              <a:rPr dirty="0" spc="114"/>
              <a:t>What</a:t>
            </a:r>
            <a:r>
              <a:rPr dirty="0" spc="105"/>
              <a:t> </a:t>
            </a:r>
            <a:r>
              <a:rPr dirty="0" spc="-25"/>
              <a:t>do </a:t>
            </a:r>
            <a:r>
              <a:rPr dirty="0" spc="75"/>
              <a:t>all</a:t>
            </a:r>
            <a:r>
              <a:rPr dirty="0" spc="135"/>
              <a:t> </a:t>
            </a:r>
            <a:r>
              <a:rPr dirty="0"/>
              <a:t>the</a:t>
            </a:r>
            <a:r>
              <a:rPr dirty="0" spc="150"/>
              <a:t> </a:t>
            </a:r>
            <a:r>
              <a:rPr dirty="0"/>
              <a:t>points</a:t>
            </a:r>
            <a:r>
              <a:rPr dirty="0" spc="145"/>
              <a:t> </a:t>
            </a:r>
            <a:r>
              <a:rPr dirty="0"/>
              <a:t>on</a:t>
            </a:r>
            <a:r>
              <a:rPr dirty="0" spc="150"/>
              <a:t> </a:t>
            </a:r>
            <a:r>
              <a:rPr dirty="0"/>
              <a:t>one</a:t>
            </a:r>
            <a:r>
              <a:rPr dirty="0" spc="140"/>
              <a:t> </a:t>
            </a:r>
            <a:r>
              <a:rPr dirty="0"/>
              <a:t>such</a:t>
            </a:r>
            <a:r>
              <a:rPr dirty="0" spc="145"/>
              <a:t> </a:t>
            </a:r>
            <a:r>
              <a:rPr dirty="0"/>
              <a:t>line</a:t>
            </a:r>
            <a:r>
              <a:rPr dirty="0" spc="150"/>
              <a:t> </a:t>
            </a:r>
            <a:r>
              <a:rPr dirty="0" spc="-10"/>
              <a:t>represent?</a:t>
            </a:r>
            <a:r>
              <a:rPr dirty="0"/>
              <a:t>	(Choose</a:t>
            </a:r>
            <a:r>
              <a:rPr dirty="0" spc="185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70390"/>
            <a:ext cx="8267700" cy="355409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 spc="70">
                <a:latin typeface="Garamond"/>
                <a:cs typeface="Garamond"/>
              </a:rPr>
              <a:t>They</a:t>
            </a:r>
            <a:r>
              <a:rPr dirty="0" sz="2450" spc="55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55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5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transitions</a:t>
            </a:r>
            <a:r>
              <a:rPr dirty="0" sz="2450" spc="5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5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5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5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element,</a:t>
            </a:r>
            <a:r>
              <a:rPr dirty="0" sz="2450" spc="10">
                <a:latin typeface="Garamond"/>
                <a:cs typeface="Garamond"/>
              </a:rPr>
              <a:t> 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5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electrons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dropping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(lower)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level,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from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different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(higher) </a:t>
            </a:r>
            <a:r>
              <a:rPr dirty="0" sz="2450" spc="45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levels.</a:t>
            </a:r>
            <a:endParaRPr sz="2450">
              <a:latin typeface="Garamond"/>
              <a:cs typeface="Garamond"/>
            </a:endParaRPr>
          </a:p>
          <a:p>
            <a:pPr algn="just" marL="39370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 spc="70">
                <a:latin typeface="Garamond"/>
                <a:cs typeface="Garamond"/>
              </a:rPr>
              <a:t>They</a:t>
            </a:r>
            <a:r>
              <a:rPr dirty="0" sz="2450" spc="55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55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5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transitions</a:t>
            </a:r>
            <a:r>
              <a:rPr dirty="0" sz="2450" spc="5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5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5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5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element,</a:t>
            </a:r>
            <a:r>
              <a:rPr dirty="0" sz="2450" spc="10">
                <a:latin typeface="Garamond"/>
                <a:cs typeface="Garamond"/>
              </a:rPr>
              <a:t> 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5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electrons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dropping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different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(lower)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levels.</a:t>
            </a:r>
            <a:endParaRPr sz="2450">
              <a:latin typeface="Garamond"/>
              <a:cs typeface="Garamond"/>
            </a:endParaRPr>
          </a:p>
          <a:p>
            <a:pPr algn="just"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 spc="70">
                <a:latin typeface="Garamond"/>
                <a:cs typeface="Garamond"/>
              </a:rPr>
              <a:t>They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transition </a:t>
            </a:r>
            <a:r>
              <a:rPr dirty="0" sz="2450" spc="60">
                <a:latin typeface="Garamond"/>
                <a:cs typeface="Garamond"/>
              </a:rPr>
              <a:t>(both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lower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levels),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different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elements.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3484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20">
                <a:latin typeface="Times New Roman"/>
                <a:cs typeface="Times New Roman"/>
              </a:rPr>
              <a:t>8.4.</a:t>
            </a:r>
            <a:r>
              <a:rPr dirty="0" sz="1200" spc="15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X-</a:t>
            </a:r>
            <a:r>
              <a:rPr dirty="0" sz="1200" spc="20">
                <a:latin typeface="Times New Roman"/>
                <a:cs typeface="Times New Roman"/>
              </a:rPr>
              <a:t>RAY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SPECTROSCOPY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AND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MOSELEY’S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LAW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26005"/>
            <a:ext cx="827976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 spc="-120"/>
              <a:t>If</a:t>
            </a:r>
            <a:r>
              <a:rPr dirty="0" spc="-30"/>
              <a:t> </a:t>
            </a:r>
            <a:r>
              <a:rPr dirty="0"/>
              <a:t>you </a:t>
            </a:r>
            <a:r>
              <a:rPr dirty="0" spc="-10"/>
              <a:t>were</a:t>
            </a:r>
            <a:r>
              <a:rPr dirty="0" spc="-5"/>
              <a:t> </a:t>
            </a:r>
            <a:r>
              <a:rPr dirty="0"/>
              <a:t>to</a:t>
            </a:r>
            <a:r>
              <a:rPr dirty="0" spc="-5"/>
              <a:t> </a:t>
            </a:r>
            <a:r>
              <a:rPr dirty="0"/>
              <a:t>plot the</a:t>
            </a:r>
            <a:r>
              <a:rPr dirty="0" spc="-5"/>
              <a:t> </a:t>
            </a:r>
            <a:r>
              <a:rPr dirty="0"/>
              <a:t>frequency</a:t>
            </a:r>
            <a:r>
              <a:rPr dirty="0" spc="-10"/>
              <a:t> </a:t>
            </a:r>
            <a:r>
              <a:rPr dirty="0"/>
              <a:t>(not</a:t>
            </a:r>
            <a:r>
              <a:rPr dirty="0" spc="-5"/>
              <a:t> </a:t>
            </a:r>
            <a:r>
              <a:rPr dirty="0"/>
              <a:t>the square</a:t>
            </a:r>
            <a:r>
              <a:rPr dirty="0" spc="-10"/>
              <a:t> </a:t>
            </a:r>
            <a:r>
              <a:rPr dirty="0"/>
              <a:t>root</a:t>
            </a:r>
            <a:r>
              <a:rPr dirty="0" spc="5"/>
              <a:t> </a:t>
            </a:r>
            <a:r>
              <a:rPr dirty="0" spc="-180"/>
              <a:t>of</a:t>
            </a:r>
            <a:r>
              <a:rPr dirty="0" spc="25"/>
              <a:t> </a:t>
            </a:r>
            <a:r>
              <a:rPr dirty="0" spc="-10"/>
              <a:t>frequency!) </a:t>
            </a:r>
            <a:r>
              <a:rPr dirty="0"/>
              <a:t>of</a:t>
            </a:r>
            <a:r>
              <a:rPr dirty="0" spc="250"/>
              <a:t> </a:t>
            </a:r>
            <a:r>
              <a:rPr dirty="0"/>
              <a:t>the</a:t>
            </a:r>
            <a:r>
              <a:rPr dirty="0" spc="254"/>
              <a:t> </a:t>
            </a:r>
            <a:r>
              <a:rPr dirty="0" spc="90" b="0" i="1">
                <a:latin typeface="Bookman Old Style"/>
                <a:cs typeface="Bookman Old Style"/>
              </a:rPr>
              <a:t>K</a:t>
            </a:r>
            <a:r>
              <a:rPr dirty="0" baseline="-16260" sz="3075" spc="135" b="0" i="1">
                <a:latin typeface="Bookman Old Style"/>
                <a:cs typeface="Bookman Old Style"/>
              </a:rPr>
              <a:t>β</a:t>
            </a:r>
            <a:r>
              <a:rPr dirty="0" baseline="-16260" sz="3075" spc="622" b="0" i="1">
                <a:latin typeface="Bookman Old Style"/>
                <a:cs typeface="Bookman Old Style"/>
              </a:rPr>
              <a:t> </a:t>
            </a:r>
            <a:r>
              <a:rPr dirty="0" sz="2450"/>
              <a:t>line</a:t>
            </a:r>
            <a:r>
              <a:rPr dirty="0" sz="2450" spc="250"/>
              <a:t> </a:t>
            </a:r>
            <a:r>
              <a:rPr dirty="0" sz="2450" spc="65"/>
              <a:t>as</a:t>
            </a:r>
            <a:r>
              <a:rPr dirty="0" sz="2450" spc="254"/>
              <a:t> </a:t>
            </a:r>
            <a:r>
              <a:rPr dirty="0" sz="2450" spc="130"/>
              <a:t>a</a:t>
            </a:r>
            <a:r>
              <a:rPr dirty="0" sz="2450" spc="254"/>
              <a:t> </a:t>
            </a:r>
            <a:r>
              <a:rPr dirty="0" sz="2450"/>
              <a:t>function</a:t>
            </a:r>
            <a:r>
              <a:rPr dirty="0" sz="2450" spc="260"/>
              <a:t> </a:t>
            </a:r>
            <a:r>
              <a:rPr dirty="0" sz="2450"/>
              <a:t>of</a:t>
            </a:r>
            <a:r>
              <a:rPr dirty="0" sz="2450" spc="250"/>
              <a:t> </a:t>
            </a:r>
            <a:r>
              <a:rPr dirty="0" sz="2450" spc="235" b="0" i="1">
                <a:latin typeface="Bookman Old Style"/>
                <a:cs typeface="Bookman Old Style"/>
              </a:rPr>
              <a:t>Z</a:t>
            </a:r>
            <a:r>
              <a:rPr dirty="0" sz="2450" spc="235"/>
              <a:t>,</a:t>
            </a:r>
            <a:r>
              <a:rPr dirty="0" sz="2450" spc="280"/>
              <a:t> </a:t>
            </a:r>
            <a:r>
              <a:rPr dirty="0" sz="2450" spc="80"/>
              <a:t>what</a:t>
            </a:r>
            <a:r>
              <a:rPr dirty="0" sz="2450" spc="250"/>
              <a:t> </a:t>
            </a:r>
            <a:r>
              <a:rPr dirty="0" sz="2450"/>
              <a:t>would</a:t>
            </a:r>
            <a:r>
              <a:rPr dirty="0" sz="2450" spc="254"/>
              <a:t> </a:t>
            </a:r>
            <a:r>
              <a:rPr dirty="0" sz="2450"/>
              <a:t>the</a:t>
            </a:r>
            <a:r>
              <a:rPr dirty="0" sz="2450" spc="254"/>
              <a:t> </a:t>
            </a:r>
            <a:r>
              <a:rPr dirty="0" sz="2450"/>
              <a:t>resulting</a:t>
            </a:r>
            <a:r>
              <a:rPr dirty="0" sz="2450" spc="250"/>
              <a:t> </a:t>
            </a:r>
            <a:r>
              <a:rPr dirty="0" sz="2450" spc="-20"/>
              <a:t>plot </a:t>
            </a:r>
            <a:r>
              <a:rPr dirty="0" sz="2450"/>
              <a:t>look</a:t>
            </a:r>
            <a:r>
              <a:rPr dirty="0" sz="2450" spc="175"/>
              <a:t> </a:t>
            </a:r>
            <a:r>
              <a:rPr dirty="0" sz="2450"/>
              <a:t>like?</a:t>
            </a:r>
            <a:r>
              <a:rPr dirty="0" sz="2450" spc="455"/>
              <a:t> </a:t>
            </a:r>
            <a:r>
              <a:rPr dirty="0" sz="2450"/>
              <a:t>(Choose</a:t>
            </a:r>
            <a:r>
              <a:rPr dirty="0" sz="2450" spc="180"/>
              <a:t> </a:t>
            </a:r>
            <a:r>
              <a:rPr dirty="0" sz="2450" spc="-10"/>
              <a:t>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438836"/>
            <a:ext cx="269049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1140"/>
              </a:spcBef>
            </a:pP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line</a:t>
            </a:r>
            <a:endParaRPr sz="2450">
              <a:latin typeface="Garamond"/>
              <a:cs typeface="Garamond"/>
            </a:endParaRPr>
          </a:p>
          <a:p>
            <a:pPr marL="28575">
              <a:lnSpc>
                <a:spcPct val="100000"/>
              </a:lnSpc>
              <a:spcBef>
                <a:spcPts val="1045"/>
              </a:spcBef>
            </a:pP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-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parabola</a:t>
            </a:r>
            <a:endParaRPr sz="2450">
              <a:latin typeface="Garamond"/>
              <a:cs typeface="Garamond"/>
            </a:endParaRPr>
          </a:p>
          <a:p>
            <a:pPr marL="24765">
              <a:lnSpc>
                <a:spcPct val="100000"/>
              </a:lnSpc>
              <a:spcBef>
                <a:spcPts val="1045"/>
              </a:spcBef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exponential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Garamond"/>
                <a:cs typeface="Garamond"/>
              </a:rPr>
              <a:t>D.</a:t>
            </a:r>
            <a:r>
              <a:rPr dirty="0" sz="2450" spc="-12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None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above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3484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20">
                <a:latin typeface="Times New Roman"/>
                <a:cs typeface="Times New Roman"/>
              </a:rPr>
              <a:t>8.4.</a:t>
            </a:r>
            <a:r>
              <a:rPr dirty="0" sz="1200" spc="15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X-</a:t>
            </a:r>
            <a:r>
              <a:rPr dirty="0" sz="1200" spc="20">
                <a:latin typeface="Times New Roman"/>
                <a:cs typeface="Times New Roman"/>
              </a:rPr>
              <a:t>RAY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SPECTROSCOPY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AND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MOSELEY’S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LAW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26005"/>
            <a:ext cx="827976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 spc="-120"/>
              <a:t>If</a:t>
            </a:r>
            <a:r>
              <a:rPr dirty="0" spc="-30"/>
              <a:t> </a:t>
            </a:r>
            <a:r>
              <a:rPr dirty="0"/>
              <a:t>you </a:t>
            </a:r>
            <a:r>
              <a:rPr dirty="0" spc="-10"/>
              <a:t>were</a:t>
            </a:r>
            <a:r>
              <a:rPr dirty="0" spc="-5"/>
              <a:t> </a:t>
            </a:r>
            <a:r>
              <a:rPr dirty="0"/>
              <a:t>to</a:t>
            </a:r>
            <a:r>
              <a:rPr dirty="0" spc="-5"/>
              <a:t> </a:t>
            </a:r>
            <a:r>
              <a:rPr dirty="0"/>
              <a:t>plot the</a:t>
            </a:r>
            <a:r>
              <a:rPr dirty="0" spc="-5"/>
              <a:t> </a:t>
            </a:r>
            <a:r>
              <a:rPr dirty="0"/>
              <a:t>frequency</a:t>
            </a:r>
            <a:r>
              <a:rPr dirty="0" spc="-10"/>
              <a:t> </a:t>
            </a:r>
            <a:r>
              <a:rPr dirty="0"/>
              <a:t>(not</a:t>
            </a:r>
            <a:r>
              <a:rPr dirty="0" spc="-5"/>
              <a:t> </a:t>
            </a:r>
            <a:r>
              <a:rPr dirty="0"/>
              <a:t>the square</a:t>
            </a:r>
            <a:r>
              <a:rPr dirty="0" spc="-10"/>
              <a:t> </a:t>
            </a:r>
            <a:r>
              <a:rPr dirty="0"/>
              <a:t>root</a:t>
            </a:r>
            <a:r>
              <a:rPr dirty="0" spc="5"/>
              <a:t> </a:t>
            </a:r>
            <a:r>
              <a:rPr dirty="0" spc="-180"/>
              <a:t>of</a:t>
            </a:r>
            <a:r>
              <a:rPr dirty="0" spc="25"/>
              <a:t> </a:t>
            </a:r>
            <a:r>
              <a:rPr dirty="0" spc="-10"/>
              <a:t>frequency!) </a:t>
            </a:r>
            <a:r>
              <a:rPr dirty="0"/>
              <a:t>of</a:t>
            </a:r>
            <a:r>
              <a:rPr dirty="0" spc="250"/>
              <a:t> </a:t>
            </a:r>
            <a:r>
              <a:rPr dirty="0"/>
              <a:t>the</a:t>
            </a:r>
            <a:r>
              <a:rPr dirty="0" spc="254"/>
              <a:t> </a:t>
            </a:r>
            <a:r>
              <a:rPr dirty="0" spc="90" b="0" i="1">
                <a:latin typeface="Bookman Old Style"/>
                <a:cs typeface="Bookman Old Style"/>
              </a:rPr>
              <a:t>K</a:t>
            </a:r>
            <a:r>
              <a:rPr dirty="0" baseline="-16260" sz="3075" spc="135" b="0" i="1">
                <a:latin typeface="Bookman Old Style"/>
                <a:cs typeface="Bookman Old Style"/>
              </a:rPr>
              <a:t>β</a:t>
            </a:r>
            <a:r>
              <a:rPr dirty="0" baseline="-16260" sz="3075" spc="622" b="0" i="1">
                <a:latin typeface="Bookman Old Style"/>
                <a:cs typeface="Bookman Old Style"/>
              </a:rPr>
              <a:t> </a:t>
            </a:r>
            <a:r>
              <a:rPr dirty="0" sz="2450"/>
              <a:t>line</a:t>
            </a:r>
            <a:r>
              <a:rPr dirty="0" sz="2450" spc="250"/>
              <a:t> </a:t>
            </a:r>
            <a:r>
              <a:rPr dirty="0" sz="2450" spc="65"/>
              <a:t>as</a:t>
            </a:r>
            <a:r>
              <a:rPr dirty="0" sz="2450" spc="254"/>
              <a:t> </a:t>
            </a:r>
            <a:r>
              <a:rPr dirty="0" sz="2450" spc="130"/>
              <a:t>a</a:t>
            </a:r>
            <a:r>
              <a:rPr dirty="0" sz="2450" spc="254"/>
              <a:t> </a:t>
            </a:r>
            <a:r>
              <a:rPr dirty="0" sz="2450"/>
              <a:t>function</a:t>
            </a:r>
            <a:r>
              <a:rPr dirty="0" sz="2450" spc="260"/>
              <a:t> </a:t>
            </a:r>
            <a:r>
              <a:rPr dirty="0" sz="2450"/>
              <a:t>of</a:t>
            </a:r>
            <a:r>
              <a:rPr dirty="0" sz="2450" spc="250"/>
              <a:t> </a:t>
            </a:r>
            <a:r>
              <a:rPr dirty="0" sz="2450" spc="235" b="0" i="1">
                <a:latin typeface="Bookman Old Style"/>
                <a:cs typeface="Bookman Old Style"/>
              </a:rPr>
              <a:t>Z</a:t>
            </a:r>
            <a:r>
              <a:rPr dirty="0" sz="2450" spc="235"/>
              <a:t>,</a:t>
            </a:r>
            <a:r>
              <a:rPr dirty="0" sz="2450" spc="280"/>
              <a:t> </a:t>
            </a:r>
            <a:r>
              <a:rPr dirty="0" sz="2450" spc="80"/>
              <a:t>what</a:t>
            </a:r>
            <a:r>
              <a:rPr dirty="0" sz="2450" spc="250"/>
              <a:t> </a:t>
            </a:r>
            <a:r>
              <a:rPr dirty="0" sz="2450"/>
              <a:t>would</a:t>
            </a:r>
            <a:r>
              <a:rPr dirty="0" sz="2450" spc="254"/>
              <a:t> </a:t>
            </a:r>
            <a:r>
              <a:rPr dirty="0" sz="2450"/>
              <a:t>the</a:t>
            </a:r>
            <a:r>
              <a:rPr dirty="0" sz="2450" spc="254"/>
              <a:t> </a:t>
            </a:r>
            <a:r>
              <a:rPr dirty="0" sz="2450"/>
              <a:t>resulting</a:t>
            </a:r>
            <a:r>
              <a:rPr dirty="0" sz="2450" spc="250"/>
              <a:t> </a:t>
            </a:r>
            <a:r>
              <a:rPr dirty="0" sz="2450" spc="-20"/>
              <a:t>plot </a:t>
            </a:r>
            <a:r>
              <a:rPr dirty="0" sz="2450"/>
              <a:t>look</a:t>
            </a:r>
            <a:r>
              <a:rPr dirty="0" sz="2450" spc="175"/>
              <a:t> </a:t>
            </a:r>
            <a:r>
              <a:rPr dirty="0" sz="2450"/>
              <a:t>like?</a:t>
            </a:r>
            <a:r>
              <a:rPr dirty="0" sz="2450" spc="455"/>
              <a:t> </a:t>
            </a:r>
            <a:r>
              <a:rPr dirty="0" sz="2450"/>
              <a:t>(Choose</a:t>
            </a:r>
            <a:r>
              <a:rPr dirty="0" sz="2450" spc="180"/>
              <a:t> </a:t>
            </a:r>
            <a:r>
              <a:rPr dirty="0" sz="2450" spc="-10"/>
              <a:t>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38836"/>
            <a:ext cx="2698115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24130">
              <a:lnSpc>
                <a:spcPct val="100000"/>
              </a:lnSpc>
              <a:spcBef>
                <a:spcPts val="1140"/>
              </a:spcBef>
            </a:pP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line</a:t>
            </a:r>
            <a:endParaRPr sz="2450">
              <a:latin typeface="Garamond"/>
              <a:cs typeface="Garamond"/>
            </a:endParaRPr>
          </a:p>
          <a:p>
            <a:pPr marL="36195">
              <a:lnSpc>
                <a:spcPct val="100000"/>
              </a:lnSpc>
              <a:spcBef>
                <a:spcPts val="1045"/>
              </a:spcBef>
            </a:pP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-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parabola</a:t>
            </a:r>
            <a:endParaRPr sz="2450">
              <a:latin typeface="Garamond"/>
              <a:cs typeface="Garamond"/>
            </a:endParaRPr>
          </a:p>
          <a:p>
            <a:pPr marL="31750">
              <a:lnSpc>
                <a:spcPct val="100000"/>
              </a:lnSpc>
              <a:spcBef>
                <a:spcPts val="1045"/>
              </a:spcBef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exponential</a:t>
            </a:r>
            <a:endParaRPr sz="2450">
              <a:latin typeface="Garamond"/>
              <a:cs typeface="Garamond"/>
            </a:endParaRPr>
          </a:p>
          <a:p>
            <a:pPr marL="1968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Garamond"/>
                <a:cs typeface="Garamond"/>
              </a:rPr>
              <a:t>D.</a:t>
            </a:r>
            <a:r>
              <a:rPr dirty="0" sz="2450" spc="-12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None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above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70">
                <a:latin typeface="Garamond"/>
                <a:cs typeface="Garamond"/>
              </a:rPr>
              <a:t>B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3484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20">
                <a:latin typeface="Times New Roman"/>
                <a:cs typeface="Times New Roman"/>
              </a:rPr>
              <a:t>8.4.</a:t>
            </a:r>
            <a:r>
              <a:rPr dirty="0" sz="1200" spc="15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X-</a:t>
            </a:r>
            <a:r>
              <a:rPr dirty="0" sz="1200" spc="20">
                <a:latin typeface="Times New Roman"/>
                <a:cs typeface="Times New Roman"/>
              </a:rPr>
              <a:t>RAY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SPECTROSCOPY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AND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MOSELEY’S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LAW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754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In</a:t>
            </a:r>
            <a:r>
              <a:rPr dirty="0" spc="90"/>
              <a:t> </a:t>
            </a:r>
            <a:r>
              <a:rPr dirty="0" spc="50"/>
              <a:t>this</a:t>
            </a:r>
            <a:r>
              <a:rPr dirty="0" spc="90"/>
              <a:t> </a:t>
            </a:r>
            <a:r>
              <a:rPr dirty="0"/>
              <a:t>section</a:t>
            </a:r>
            <a:r>
              <a:rPr dirty="0" spc="90"/>
              <a:t> </a:t>
            </a:r>
            <a:r>
              <a:rPr dirty="0"/>
              <a:t>we’ve</a:t>
            </a:r>
            <a:r>
              <a:rPr dirty="0" spc="90"/>
              <a:t> </a:t>
            </a:r>
            <a:r>
              <a:rPr dirty="0"/>
              <a:t>been</a:t>
            </a:r>
            <a:r>
              <a:rPr dirty="0" spc="90"/>
              <a:t> </a:t>
            </a:r>
            <a:r>
              <a:rPr dirty="0" spc="70"/>
              <a:t>talking</a:t>
            </a:r>
            <a:r>
              <a:rPr dirty="0" spc="95"/>
              <a:t> </a:t>
            </a:r>
            <a:r>
              <a:rPr dirty="0" spc="55"/>
              <a:t>about</a:t>
            </a:r>
            <a:r>
              <a:rPr dirty="0" spc="85"/>
              <a:t> </a:t>
            </a:r>
            <a:r>
              <a:rPr dirty="0"/>
              <a:t>high</a:t>
            </a:r>
            <a:r>
              <a:rPr dirty="0" spc="90"/>
              <a:t> </a:t>
            </a:r>
            <a:r>
              <a:rPr dirty="0"/>
              <a:t>energy</a:t>
            </a:r>
            <a:r>
              <a:rPr dirty="0" spc="90"/>
              <a:t> </a:t>
            </a:r>
            <a:r>
              <a:rPr dirty="0" spc="70"/>
              <a:t>(X-</a:t>
            </a:r>
            <a:r>
              <a:rPr dirty="0" spc="95"/>
              <a:t>ray)</a:t>
            </a:r>
            <a:r>
              <a:rPr dirty="0" spc="80"/>
              <a:t> </a:t>
            </a:r>
            <a:r>
              <a:rPr dirty="0" spc="50"/>
              <a:t>tran-</a:t>
            </a:r>
          </a:p>
        </p:txBody>
      </p:sp>
      <p:sp>
        <p:nvSpPr>
          <p:cNvPr id="5" name="object 5" descr=""/>
          <p:cNvSpPr/>
          <p:nvPr/>
        </p:nvSpPr>
        <p:spPr>
          <a:xfrm>
            <a:off x="4500486" y="1700034"/>
            <a:ext cx="172720" cy="0"/>
          </a:xfrm>
          <a:custGeom>
            <a:avLst/>
            <a:gdLst/>
            <a:ahLst/>
            <a:cxnLst/>
            <a:rect l="l" t="t" r="r" b="b"/>
            <a:pathLst>
              <a:path w="172720" h="0">
                <a:moveTo>
                  <a:pt x="0" y="0"/>
                </a:moveTo>
                <a:lnTo>
                  <a:pt x="172148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693419" y="1605583"/>
            <a:ext cx="8309609" cy="116268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8100" marR="30480">
              <a:lnSpc>
                <a:spcPct val="101699"/>
              </a:lnSpc>
              <a:spcBef>
                <a:spcPts val="75"/>
              </a:spcBef>
            </a:pPr>
            <a:r>
              <a:rPr dirty="0" sz="2450">
                <a:latin typeface="Garamond"/>
                <a:cs typeface="Garamond"/>
              </a:rPr>
              <a:t>sitions.</a:t>
            </a:r>
            <a:r>
              <a:rPr dirty="0" sz="2450" spc="5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were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plot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baseline="40816" sz="3675" spc="232">
                <a:latin typeface="Cambria"/>
                <a:cs typeface="Cambria"/>
              </a:rPr>
              <a:t>√</a:t>
            </a:r>
            <a:r>
              <a:rPr dirty="0" sz="2450" spc="155" b="0" i="1">
                <a:latin typeface="Bookman Old Style"/>
                <a:cs typeface="Bookman Old Style"/>
              </a:rPr>
              <a:t>ν</a:t>
            </a:r>
            <a:r>
              <a:rPr dirty="0" sz="2450" spc="24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vs.</a:t>
            </a:r>
            <a:r>
              <a:rPr dirty="0" sz="2450" spc="595">
                <a:latin typeface="Garamond"/>
                <a:cs typeface="Garamond"/>
              </a:rPr>
              <a:t> </a:t>
            </a:r>
            <a:r>
              <a:rPr dirty="0" sz="2450" spc="225" b="0" i="1">
                <a:latin typeface="Bookman Old Style"/>
                <a:cs typeface="Bookman Old Style"/>
              </a:rPr>
              <a:t>Z</a:t>
            </a:r>
            <a:r>
              <a:rPr dirty="0" sz="2450" spc="26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photons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emitted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the </a:t>
            </a:r>
            <a:r>
              <a:rPr dirty="0" sz="2450">
                <a:latin typeface="Garamond"/>
                <a:cs typeface="Garamond"/>
              </a:rPr>
              <a:t>lowest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transition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multielectron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atom,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results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linear?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5653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8.1.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PAULI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EXCLUSION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PRINCIPLE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Suppose</a:t>
            </a:r>
            <a:r>
              <a:rPr dirty="0" spc="254"/>
              <a:t> </a:t>
            </a:r>
            <a:r>
              <a:rPr dirty="0"/>
              <a:t>you</a:t>
            </a:r>
            <a:r>
              <a:rPr dirty="0" spc="265"/>
              <a:t> </a:t>
            </a:r>
            <a:r>
              <a:rPr dirty="0"/>
              <a:t>have</a:t>
            </a:r>
            <a:r>
              <a:rPr dirty="0" spc="270"/>
              <a:t> </a:t>
            </a:r>
            <a:r>
              <a:rPr dirty="0"/>
              <a:t>100</a:t>
            </a:r>
            <a:r>
              <a:rPr dirty="0" spc="265"/>
              <a:t> </a:t>
            </a:r>
            <a:r>
              <a:rPr dirty="0"/>
              <a:t>particles</a:t>
            </a:r>
            <a:r>
              <a:rPr dirty="0" spc="265"/>
              <a:t> </a:t>
            </a:r>
            <a:r>
              <a:rPr dirty="0"/>
              <a:t>of</a:t>
            </a:r>
            <a:r>
              <a:rPr dirty="0" spc="265"/>
              <a:t> </a:t>
            </a:r>
            <a:r>
              <a:rPr dirty="0"/>
              <a:t>mass</a:t>
            </a:r>
            <a:r>
              <a:rPr dirty="0" spc="265"/>
              <a:t> </a:t>
            </a:r>
            <a:r>
              <a:rPr dirty="0" b="0" i="1">
                <a:latin typeface="Bookman Old Style"/>
                <a:cs typeface="Bookman Old Style"/>
              </a:rPr>
              <a:t>m</a:t>
            </a:r>
            <a:r>
              <a:rPr dirty="0" spc="150" b="0" i="1">
                <a:latin typeface="Bookman Old Style"/>
                <a:cs typeface="Bookman Old Style"/>
              </a:rPr>
              <a:t> </a:t>
            </a:r>
            <a:r>
              <a:rPr dirty="0" spc="55"/>
              <a:t>trapped</a:t>
            </a:r>
            <a:r>
              <a:rPr dirty="0" spc="270"/>
              <a:t> </a:t>
            </a:r>
            <a:r>
              <a:rPr dirty="0"/>
              <a:t>in</a:t>
            </a:r>
            <a:r>
              <a:rPr dirty="0" spc="270"/>
              <a:t> </a:t>
            </a:r>
            <a:r>
              <a:rPr dirty="0" spc="130"/>
              <a:t>a</a:t>
            </a:r>
            <a:r>
              <a:rPr dirty="0" spc="265"/>
              <a:t> </a:t>
            </a:r>
            <a:r>
              <a:rPr dirty="0"/>
              <a:t>box,</a:t>
            </a:r>
            <a:r>
              <a:rPr dirty="0" spc="295"/>
              <a:t> </a:t>
            </a:r>
            <a:r>
              <a:rPr dirty="0" spc="-25"/>
              <a:t>ex- </a:t>
            </a:r>
            <a:r>
              <a:rPr dirty="0"/>
              <a:t>erting</a:t>
            </a:r>
            <a:r>
              <a:rPr dirty="0" spc="229"/>
              <a:t> </a:t>
            </a:r>
            <a:r>
              <a:rPr dirty="0"/>
              <a:t>no</a:t>
            </a:r>
            <a:r>
              <a:rPr dirty="0" spc="240"/>
              <a:t> </a:t>
            </a:r>
            <a:r>
              <a:rPr dirty="0"/>
              <a:t>forces</a:t>
            </a:r>
            <a:r>
              <a:rPr dirty="0" spc="245"/>
              <a:t> </a:t>
            </a:r>
            <a:r>
              <a:rPr dirty="0"/>
              <a:t>on</a:t>
            </a:r>
            <a:r>
              <a:rPr dirty="0" spc="240"/>
              <a:t> </a:t>
            </a:r>
            <a:r>
              <a:rPr dirty="0"/>
              <a:t>each</a:t>
            </a:r>
            <a:r>
              <a:rPr dirty="0" spc="240"/>
              <a:t> </a:t>
            </a:r>
            <a:r>
              <a:rPr dirty="0"/>
              <a:t>other.</a:t>
            </a:r>
            <a:r>
              <a:rPr dirty="0" spc="55"/>
              <a:t>  </a:t>
            </a:r>
            <a:r>
              <a:rPr dirty="0"/>
              <a:t>Which</a:t>
            </a:r>
            <a:r>
              <a:rPr dirty="0" spc="245"/>
              <a:t> </a:t>
            </a:r>
            <a:r>
              <a:rPr dirty="0"/>
              <a:t>of</a:t>
            </a:r>
            <a:r>
              <a:rPr dirty="0" spc="240"/>
              <a:t> </a:t>
            </a:r>
            <a:r>
              <a:rPr dirty="0"/>
              <a:t>the</a:t>
            </a:r>
            <a:r>
              <a:rPr dirty="0" spc="240"/>
              <a:t> </a:t>
            </a:r>
            <a:r>
              <a:rPr dirty="0"/>
              <a:t>following</a:t>
            </a:r>
            <a:r>
              <a:rPr dirty="0" spc="240"/>
              <a:t> </a:t>
            </a:r>
            <a:r>
              <a:rPr dirty="0"/>
              <a:t>is</a:t>
            </a:r>
            <a:r>
              <a:rPr dirty="0" spc="245"/>
              <a:t> </a:t>
            </a:r>
            <a:r>
              <a:rPr dirty="0" spc="65"/>
              <a:t>true</a:t>
            </a:r>
            <a:r>
              <a:rPr dirty="0" spc="240"/>
              <a:t> </a:t>
            </a:r>
            <a:r>
              <a:rPr dirty="0" spc="-25"/>
              <a:t>of </a:t>
            </a:r>
            <a:r>
              <a:rPr dirty="0"/>
              <a:t>the</a:t>
            </a:r>
            <a:r>
              <a:rPr dirty="0" spc="240"/>
              <a:t> </a:t>
            </a:r>
            <a:r>
              <a:rPr dirty="0" spc="75"/>
              <a:t>total</a:t>
            </a:r>
            <a:r>
              <a:rPr dirty="0" spc="245"/>
              <a:t> </a:t>
            </a:r>
            <a:r>
              <a:rPr dirty="0"/>
              <a:t>energy</a:t>
            </a:r>
            <a:r>
              <a:rPr dirty="0" spc="240"/>
              <a:t> </a:t>
            </a:r>
            <a:r>
              <a:rPr dirty="0"/>
              <a:t>in</a:t>
            </a:r>
            <a:r>
              <a:rPr dirty="0" spc="245"/>
              <a:t> </a:t>
            </a:r>
            <a:r>
              <a:rPr dirty="0"/>
              <a:t>the</a:t>
            </a:r>
            <a:r>
              <a:rPr dirty="0" spc="240"/>
              <a:t> </a:t>
            </a:r>
            <a:r>
              <a:rPr dirty="0"/>
              <a:t>box?</a:t>
            </a:r>
            <a:r>
              <a:rPr dirty="0" spc="535"/>
              <a:t> </a:t>
            </a:r>
            <a:r>
              <a:rPr dirty="0"/>
              <a:t>(Choose</a:t>
            </a:r>
            <a:r>
              <a:rPr dirty="0" spc="24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549968"/>
            <a:ext cx="8254365" cy="217487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227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3540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fermions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they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 spc="30">
                <a:latin typeface="Garamond"/>
                <a:cs typeface="Garamond"/>
              </a:rPr>
              <a:t>are </a:t>
            </a:r>
            <a:r>
              <a:rPr dirty="0" sz="2450" spc="3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bosons.</a:t>
            </a:r>
            <a:endParaRPr sz="2450">
              <a:latin typeface="Garamond"/>
              <a:cs typeface="Garamond"/>
            </a:endParaRPr>
          </a:p>
          <a:p>
            <a:pPr marL="38227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  <a:tab pos="730250" algn="l"/>
                <a:tab pos="1308735" algn="l"/>
                <a:tab pos="1737995" algn="l"/>
                <a:tab pos="2653665" algn="l"/>
                <a:tab pos="2951480" algn="l"/>
                <a:tab pos="3483610" algn="l"/>
                <a:tab pos="4670425" algn="l"/>
                <a:tab pos="5186680" algn="l"/>
                <a:tab pos="6163310" algn="l"/>
                <a:tab pos="6873875" algn="l"/>
                <a:tab pos="7171690" algn="l"/>
                <a:tab pos="7856855" algn="l"/>
              </a:tabLst>
            </a:pPr>
            <a:r>
              <a:rPr dirty="0" sz="2450" spc="30">
                <a:latin typeface="Garamond"/>
                <a:cs typeface="Garamond"/>
              </a:rPr>
              <a:t>It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will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be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higher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if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particles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0">
                <a:latin typeface="Garamond"/>
                <a:cs typeface="Garamond"/>
              </a:rPr>
              <a:t>are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bosons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50">
                <a:latin typeface="Garamond"/>
                <a:cs typeface="Garamond"/>
              </a:rPr>
              <a:t>than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if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60">
                <a:latin typeface="Garamond"/>
                <a:cs typeface="Garamond"/>
              </a:rPr>
              <a:t>they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0">
                <a:latin typeface="Garamond"/>
                <a:cs typeface="Garamond"/>
              </a:rPr>
              <a:t>are </a:t>
            </a:r>
            <a:r>
              <a:rPr dirty="0" sz="2450" spc="3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fermions.</a:t>
            </a:r>
            <a:endParaRPr sz="2450">
              <a:latin typeface="Garamond"/>
              <a:cs typeface="Garamond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either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way.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141709" y="878291"/>
            <a:ext cx="383286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20">
                <a:latin typeface="Times New Roman"/>
                <a:cs typeface="Times New Roman"/>
              </a:rPr>
              <a:t>8.4.</a:t>
            </a:r>
            <a:r>
              <a:rPr dirty="0" sz="1200" spc="15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X-</a:t>
            </a:r>
            <a:r>
              <a:rPr dirty="0" sz="1200" spc="20">
                <a:latin typeface="Times New Roman"/>
                <a:cs typeface="Times New Roman"/>
              </a:rPr>
              <a:t>RAY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SPECTROSCOPY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AND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MOSELEY’S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LAW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754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In</a:t>
            </a:r>
            <a:r>
              <a:rPr dirty="0" spc="90"/>
              <a:t> </a:t>
            </a:r>
            <a:r>
              <a:rPr dirty="0" spc="50"/>
              <a:t>this</a:t>
            </a:r>
            <a:r>
              <a:rPr dirty="0" spc="90"/>
              <a:t> </a:t>
            </a:r>
            <a:r>
              <a:rPr dirty="0"/>
              <a:t>section</a:t>
            </a:r>
            <a:r>
              <a:rPr dirty="0" spc="90"/>
              <a:t> </a:t>
            </a:r>
            <a:r>
              <a:rPr dirty="0"/>
              <a:t>we’ve</a:t>
            </a:r>
            <a:r>
              <a:rPr dirty="0" spc="90"/>
              <a:t> </a:t>
            </a:r>
            <a:r>
              <a:rPr dirty="0"/>
              <a:t>been</a:t>
            </a:r>
            <a:r>
              <a:rPr dirty="0" spc="90"/>
              <a:t> </a:t>
            </a:r>
            <a:r>
              <a:rPr dirty="0" spc="70"/>
              <a:t>talking</a:t>
            </a:r>
            <a:r>
              <a:rPr dirty="0" spc="95"/>
              <a:t> </a:t>
            </a:r>
            <a:r>
              <a:rPr dirty="0" spc="55"/>
              <a:t>about</a:t>
            </a:r>
            <a:r>
              <a:rPr dirty="0" spc="85"/>
              <a:t> </a:t>
            </a:r>
            <a:r>
              <a:rPr dirty="0"/>
              <a:t>high</a:t>
            </a:r>
            <a:r>
              <a:rPr dirty="0" spc="90"/>
              <a:t> </a:t>
            </a:r>
            <a:r>
              <a:rPr dirty="0"/>
              <a:t>energy</a:t>
            </a:r>
            <a:r>
              <a:rPr dirty="0" spc="90"/>
              <a:t> </a:t>
            </a:r>
            <a:r>
              <a:rPr dirty="0" spc="70"/>
              <a:t>(X-</a:t>
            </a:r>
            <a:r>
              <a:rPr dirty="0" spc="95"/>
              <a:t>ray)</a:t>
            </a:r>
            <a:r>
              <a:rPr dirty="0" spc="80"/>
              <a:t> </a:t>
            </a:r>
            <a:r>
              <a:rPr dirty="0" spc="50"/>
              <a:t>tran-</a:t>
            </a:r>
          </a:p>
        </p:txBody>
      </p:sp>
      <p:sp>
        <p:nvSpPr>
          <p:cNvPr id="5" name="object 5" descr=""/>
          <p:cNvSpPr/>
          <p:nvPr/>
        </p:nvSpPr>
        <p:spPr>
          <a:xfrm>
            <a:off x="4500486" y="1700034"/>
            <a:ext cx="172720" cy="0"/>
          </a:xfrm>
          <a:custGeom>
            <a:avLst/>
            <a:gdLst/>
            <a:ahLst/>
            <a:cxnLst/>
            <a:rect l="l" t="t" r="r" b="b"/>
            <a:pathLst>
              <a:path w="172720" h="0">
                <a:moveTo>
                  <a:pt x="0" y="0"/>
                </a:moveTo>
                <a:lnTo>
                  <a:pt x="172148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668019" y="1605583"/>
            <a:ext cx="8360409" cy="3262629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63500" marR="55880">
              <a:lnSpc>
                <a:spcPct val="101699"/>
              </a:lnSpc>
              <a:spcBef>
                <a:spcPts val="75"/>
              </a:spcBef>
            </a:pPr>
            <a:r>
              <a:rPr dirty="0" sz="2450">
                <a:latin typeface="Garamond"/>
                <a:cs typeface="Garamond"/>
              </a:rPr>
              <a:t>sitions.</a:t>
            </a:r>
            <a:r>
              <a:rPr dirty="0" sz="2450" spc="5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were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plot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baseline="40816" sz="3675" spc="232">
                <a:latin typeface="Cambria"/>
                <a:cs typeface="Cambria"/>
              </a:rPr>
              <a:t>√</a:t>
            </a:r>
            <a:r>
              <a:rPr dirty="0" sz="2450" spc="155" b="0" i="1">
                <a:latin typeface="Bookman Old Style"/>
                <a:cs typeface="Bookman Old Style"/>
              </a:rPr>
              <a:t>ν</a:t>
            </a:r>
            <a:r>
              <a:rPr dirty="0" sz="2450" spc="24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vs.</a:t>
            </a:r>
            <a:r>
              <a:rPr dirty="0" sz="2450" spc="595">
                <a:latin typeface="Garamond"/>
                <a:cs typeface="Garamond"/>
              </a:rPr>
              <a:t> </a:t>
            </a:r>
            <a:r>
              <a:rPr dirty="0" sz="2450" spc="225" b="0" i="1">
                <a:latin typeface="Bookman Old Style"/>
                <a:cs typeface="Bookman Old Style"/>
              </a:rPr>
              <a:t>Z</a:t>
            </a:r>
            <a:r>
              <a:rPr dirty="0" sz="2450" spc="26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photons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emitted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the </a:t>
            </a:r>
            <a:r>
              <a:rPr dirty="0" sz="2450">
                <a:latin typeface="Garamond"/>
                <a:cs typeface="Garamond"/>
              </a:rPr>
              <a:t>lowest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transition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multielectron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atom,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results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linear?</a:t>
            </a:r>
            <a:endParaRPr sz="2450">
              <a:latin typeface="Garamond"/>
              <a:cs typeface="Garamond"/>
            </a:endParaRPr>
          </a:p>
          <a:p>
            <a:pPr algn="just" marL="63500" marR="57150" indent="-11430">
              <a:lnSpc>
                <a:spcPct val="101699"/>
              </a:lnSpc>
              <a:spcBef>
                <a:spcPts val="1595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204" b="1">
                <a:latin typeface="Georgia"/>
                <a:cs typeface="Georgia"/>
              </a:rPr>
              <a:t>  </a:t>
            </a:r>
            <a:r>
              <a:rPr dirty="0" sz="2450">
                <a:latin typeface="Garamond"/>
                <a:cs typeface="Garamond"/>
              </a:rPr>
              <a:t>No.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-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lowest</a:t>
            </a:r>
            <a:r>
              <a:rPr dirty="0" sz="2450" spc="-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-4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transition</a:t>
            </a:r>
            <a:r>
              <a:rPr dirty="0" sz="2450" spc="-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-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-4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-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optical </a:t>
            </a:r>
            <a:r>
              <a:rPr dirty="0" sz="2450" spc="50">
                <a:latin typeface="Garamond"/>
                <a:cs typeface="Garamond"/>
              </a:rPr>
              <a:t>transition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involving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outermost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electrons.</a:t>
            </a:r>
            <a:r>
              <a:rPr dirty="0" sz="2450" spc="45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As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we’ve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seen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earlier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this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chapter,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energies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outer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shells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vary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very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com- </a:t>
            </a:r>
            <a:r>
              <a:rPr dirty="0" sz="2450">
                <a:latin typeface="Garamond"/>
                <a:cs typeface="Garamond"/>
              </a:rPr>
              <a:t>plicated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ways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 spc="235" b="0" i="1">
                <a:latin typeface="Bookman Old Style"/>
                <a:cs typeface="Bookman Old Style"/>
              </a:rPr>
              <a:t>Z</a:t>
            </a:r>
            <a:r>
              <a:rPr dirty="0" sz="2450" spc="235">
                <a:latin typeface="Garamond"/>
                <a:cs typeface="Garamond"/>
              </a:rPr>
              <a:t>.</a:t>
            </a:r>
            <a:r>
              <a:rPr dirty="0" sz="2450" spc="130">
                <a:latin typeface="Garamond"/>
                <a:cs typeface="Garamond"/>
              </a:rPr>
              <a:t> 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electrons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many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atoms,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however,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inner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(X-</a:t>
            </a:r>
            <a:r>
              <a:rPr dirty="0" sz="2450" spc="95">
                <a:latin typeface="Garamond"/>
                <a:cs typeface="Garamond"/>
              </a:rPr>
              <a:t>ray)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transitions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vary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simple,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predictable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way.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5653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8.1.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PAULI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EXCLUSION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PRINCIPLE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Suppose</a:t>
            </a:r>
            <a:r>
              <a:rPr dirty="0" spc="254"/>
              <a:t> </a:t>
            </a:r>
            <a:r>
              <a:rPr dirty="0"/>
              <a:t>you</a:t>
            </a:r>
            <a:r>
              <a:rPr dirty="0" spc="265"/>
              <a:t> </a:t>
            </a:r>
            <a:r>
              <a:rPr dirty="0"/>
              <a:t>have</a:t>
            </a:r>
            <a:r>
              <a:rPr dirty="0" spc="270"/>
              <a:t> </a:t>
            </a:r>
            <a:r>
              <a:rPr dirty="0"/>
              <a:t>100</a:t>
            </a:r>
            <a:r>
              <a:rPr dirty="0" spc="265"/>
              <a:t> </a:t>
            </a:r>
            <a:r>
              <a:rPr dirty="0"/>
              <a:t>particles</a:t>
            </a:r>
            <a:r>
              <a:rPr dirty="0" spc="265"/>
              <a:t> </a:t>
            </a:r>
            <a:r>
              <a:rPr dirty="0"/>
              <a:t>of</a:t>
            </a:r>
            <a:r>
              <a:rPr dirty="0" spc="265"/>
              <a:t> </a:t>
            </a:r>
            <a:r>
              <a:rPr dirty="0"/>
              <a:t>mass</a:t>
            </a:r>
            <a:r>
              <a:rPr dirty="0" spc="265"/>
              <a:t> </a:t>
            </a:r>
            <a:r>
              <a:rPr dirty="0" b="0" i="1">
                <a:latin typeface="Bookman Old Style"/>
                <a:cs typeface="Bookman Old Style"/>
              </a:rPr>
              <a:t>m</a:t>
            </a:r>
            <a:r>
              <a:rPr dirty="0" spc="150" b="0" i="1">
                <a:latin typeface="Bookman Old Style"/>
                <a:cs typeface="Bookman Old Style"/>
              </a:rPr>
              <a:t> </a:t>
            </a:r>
            <a:r>
              <a:rPr dirty="0" spc="55"/>
              <a:t>trapped</a:t>
            </a:r>
            <a:r>
              <a:rPr dirty="0" spc="270"/>
              <a:t> </a:t>
            </a:r>
            <a:r>
              <a:rPr dirty="0"/>
              <a:t>in</a:t>
            </a:r>
            <a:r>
              <a:rPr dirty="0" spc="270"/>
              <a:t> </a:t>
            </a:r>
            <a:r>
              <a:rPr dirty="0" spc="130"/>
              <a:t>a</a:t>
            </a:r>
            <a:r>
              <a:rPr dirty="0" spc="265"/>
              <a:t> </a:t>
            </a:r>
            <a:r>
              <a:rPr dirty="0"/>
              <a:t>box,</a:t>
            </a:r>
            <a:r>
              <a:rPr dirty="0" spc="295"/>
              <a:t> </a:t>
            </a:r>
            <a:r>
              <a:rPr dirty="0" spc="-25"/>
              <a:t>ex- </a:t>
            </a:r>
            <a:r>
              <a:rPr dirty="0"/>
              <a:t>erting</a:t>
            </a:r>
            <a:r>
              <a:rPr dirty="0" spc="229"/>
              <a:t> </a:t>
            </a:r>
            <a:r>
              <a:rPr dirty="0"/>
              <a:t>no</a:t>
            </a:r>
            <a:r>
              <a:rPr dirty="0" spc="240"/>
              <a:t> </a:t>
            </a:r>
            <a:r>
              <a:rPr dirty="0"/>
              <a:t>forces</a:t>
            </a:r>
            <a:r>
              <a:rPr dirty="0" spc="245"/>
              <a:t> </a:t>
            </a:r>
            <a:r>
              <a:rPr dirty="0"/>
              <a:t>on</a:t>
            </a:r>
            <a:r>
              <a:rPr dirty="0" spc="240"/>
              <a:t> </a:t>
            </a:r>
            <a:r>
              <a:rPr dirty="0"/>
              <a:t>each</a:t>
            </a:r>
            <a:r>
              <a:rPr dirty="0" spc="240"/>
              <a:t> </a:t>
            </a:r>
            <a:r>
              <a:rPr dirty="0"/>
              <a:t>other.</a:t>
            </a:r>
            <a:r>
              <a:rPr dirty="0" spc="55"/>
              <a:t>  </a:t>
            </a:r>
            <a:r>
              <a:rPr dirty="0"/>
              <a:t>Which</a:t>
            </a:r>
            <a:r>
              <a:rPr dirty="0" spc="245"/>
              <a:t> </a:t>
            </a:r>
            <a:r>
              <a:rPr dirty="0"/>
              <a:t>of</a:t>
            </a:r>
            <a:r>
              <a:rPr dirty="0" spc="240"/>
              <a:t> </a:t>
            </a:r>
            <a:r>
              <a:rPr dirty="0"/>
              <a:t>the</a:t>
            </a:r>
            <a:r>
              <a:rPr dirty="0" spc="240"/>
              <a:t> </a:t>
            </a:r>
            <a:r>
              <a:rPr dirty="0"/>
              <a:t>following</a:t>
            </a:r>
            <a:r>
              <a:rPr dirty="0" spc="240"/>
              <a:t> </a:t>
            </a:r>
            <a:r>
              <a:rPr dirty="0"/>
              <a:t>is</a:t>
            </a:r>
            <a:r>
              <a:rPr dirty="0" spc="245"/>
              <a:t> </a:t>
            </a:r>
            <a:r>
              <a:rPr dirty="0" spc="65"/>
              <a:t>true</a:t>
            </a:r>
            <a:r>
              <a:rPr dirty="0" spc="240"/>
              <a:t> </a:t>
            </a:r>
            <a:r>
              <a:rPr dirty="0" spc="-25"/>
              <a:t>of </a:t>
            </a:r>
            <a:r>
              <a:rPr dirty="0"/>
              <a:t>the</a:t>
            </a:r>
            <a:r>
              <a:rPr dirty="0" spc="240"/>
              <a:t> </a:t>
            </a:r>
            <a:r>
              <a:rPr dirty="0" spc="75"/>
              <a:t>total</a:t>
            </a:r>
            <a:r>
              <a:rPr dirty="0" spc="245"/>
              <a:t> </a:t>
            </a:r>
            <a:r>
              <a:rPr dirty="0"/>
              <a:t>energy</a:t>
            </a:r>
            <a:r>
              <a:rPr dirty="0" spc="240"/>
              <a:t> </a:t>
            </a:r>
            <a:r>
              <a:rPr dirty="0"/>
              <a:t>in</a:t>
            </a:r>
            <a:r>
              <a:rPr dirty="0" spc="245"/>
              <a:t> </a:t>
            </a:r>
            <a:r>
              <a:rPr dirty="0"/>
              <a:t>the</a:t>
            </a:r>
            <a:r>
              <a:rPr dirty="0" spc="240"/>
              <a:t> </a:t>
            </a:r>
            <a:r>
              <a:rPr dirty="0"/>
              <a:t>box?</a:t>
            </a:r>
            <a:r>
              <a:rPr dirty="0" spc="535"/>
              <a:t> </a:t>
            </a:r>
            <a:r>
              <a:rPr dirty="0"/>
              <a:t>(Choose</a:t>
            </a:r>
            <a:r>
              <a:rPr dirty="0" spc="24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549968"/>
            <a:ext cx="8265795" cy="279463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fermions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they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 spc="30">
                <a:latin typeface="Garamond"/>
                <a:cs typeface="Garamond"/>
              </a:rPr>
              <a:t>are </a:t>
            </a:r>
            <a:r>
              <a:rPr dirty="0" sz="2450" spc="3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bosons.</a:t>
            </a:r>
            <a:endParaRPr sz="2450">
              <a:latin typeface="Garamond"/>
              <a:cs typeface="Garamond"/>
            </a:endParaRPr>
          </a:p>
          <a:p>
            <a:pPr marL="39370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  <a:tab pos="742315" algn="l"/>
                <a:tab pos="1320165" algn="l"/>
                <a:tab pos="1749425" algn="l"/>
                <a:tab pos="2665095" algn="l"/>
                <a:tab pos="2962910" algn="l"/>
                <a:tab pos="3495040" algn="l"/>
                <a:tab pos="4681855" algn="l"/>
                <a:tab pos="5198110" algn="l"/>
                <a:tab pos="6175375" algn="l"/>
                <a:tab pos="6885305" algn="l"/>
                <a:tab pos="7183120" algn="l"/>
                <a:tab pos="7868284" algn="l"/>
              </a:tabLst>
            </a:pPr>
            <a:r>
              <a:rPr dirty="0" sz="2450" spc="30">
                <a:latin typeface="Garamond"/>
                <a:cs typeface="Garamond"/>
              </a:rPr>
              <a:t>It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will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be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higher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if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particles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0">
                <a:latin typeface="Garamond"/>
                <a:cs typeface="Garamond"/>
              </a:rPr>
              <a:t>are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bosons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50">
                <a:latin typeface="Garamond"/>
                <a:cs typeface="Garamond"/>
              </a:rPr>
              <a:t>than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35">
                <a:latin typeface="Garamond"/>
                <a:cs typeface="Garamond"/>
              </a:rPr>
              <a:t>if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60">
                <a:latin typeface="Garamond"/>
                <a:cs typeface="Garamond"/>
              </a:rPr>
              <a:t>they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0">
                <a:latin typeface="Garamond"/>
                <a:cs typeface="Garamond"/>
              </a:rPr>
              <a:t>are </a:t>
            </a:r>
            <a:r>
              <a:rPr dirty="0" sz="2450" spc="3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fermions.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either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way.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Garamond"/>
                <a:cs typeface="Garamond"/>
              </a:rPr>
              <a:t>A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5653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8.1.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PAULI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EXCLUSION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PRINCIPLE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50"/>
              <a:t>Lithium</a:t>
            </a:r>
            <a:r>
              <a:rPr dirty="0" spc="325"/>
              <a:t> </a:t>
            </a:r>
            <a:r>
              <a:rPr dirty="0"/>
              <a:t>in</a:t>
            </a:r>
            <a:r>
              <a:rPr dirty="0" spc="325"/>
              <a:t> </a:t>
            </a:r>
            <a:r>
              <a:rPr dirty="0" spc="70"/>
              <a:t>its</a:t>
            </a:r>
            <a:r>
              <a:rPr dirty="0" spc="335"/>
              <a:t> </a:t>
            </a:r>
            <a:r>
              <a:rPr dirty="0"/>
              <a:t>ground</a:t>
            </a:r>
            <a:r>
              <a:rPr dirty="0" spc="325"/>
              <a:t> </a:t>
            </a:r>
            <a:r>
              <a:rPr dirty="0" spc="85"/>
              <a:t>state</a:t>
            </a:r>
            <a:r>
              <a:rPr dirty="0" spc="330"/>
              <a:t> </a:t>
            </a:r>
            <a:r>
              <a:rPr dirty="0"/>
              <a:t>has</a:t>
            </a:r>
            <a:r>
              <a:rPr dirty="0" spc="330"/>
              <a:t> </a:t>
            </a:r>
            <a:r>
              <a:rPr dirty="0"/>
              <a:t>two</a:t>
            </a:r>
            <a:r>
              <a:rPr dirty="0" spc="330"/>
              <a:t> </a:t>
            </a:r>
            <a:r>
              <a:rPr dirty="0"/>
              <a:t>of</a:t>
            </a:r>
            <a:r>
              <a:rPr dirty="0" spc="325"/>
              <a:t> </a:t>
            </a:r>
            <a:r>
              <a:rPr dirty="0" spc="70"/>
              <a:t>its</a:t>
            </a:r>
            <a:r>
              <a:rPr dirty="0" spc="330"/>
              <a:t> </a:t>
            </a:r>
            <a:r>
              <a:rPr dirty="0"/>
              <a:t>three</a:t>
            </a:r>
            <a:r>
              <a:rPr dirty="0" spc="330"/>
              <a:t> </a:t>
            </a:r>
            <a:r>
              <a:rPr dirty="0"/>
              <a:t>electrons</a:t>
            </a:r>
            <a:r>
              <a:rPr dirty="0" spc="325"/>
              <a:t> </a:t>
            </a:r>
            <a:r>
              <a:rPr dirty="0"/>
              <a:t>in</a:t>
            </a:r>
            <a:r>
              <a:rPr dirty="0" spc="325"/>
              <a:t> </a:t>
            </a:r>
            <a:r>
              <a:rPr dirty="0" spc="-25"/>
              <a:t>the </a:t>
            </a:r>
            <a:r>
              <a:rPr dirty="0" b="0" i="1">
                <a:latin typeface="Bookman Old Style"/>
                <a:cs typeface="Bookman Old Style"/>
              </a:rPr>
              <a:t>n</a:t>
            </a:r>
            <a:r>
              <a:rPr dirty="0" spc="20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155"/>
              <a:t> </a:t>
            </a:r>
            <a:r>
              <a:rPr dirty="0"/>
              <a:t>1</a:t>
            </a:r>
            <a:r>
              <a:rPr dirty="0" spc="160"/>
              <a:t> </a:t>
            </a:r>
            <a:r>
              <a:rPr dirty="0"/>
              <a:t>energy</a:t>
            </a:r>
            <a:r>
              <a:rPr dirty="0" spc="165"/>
              <a:t> </a:t>
            </a:r>
            <a:r>
              <a:rPr dirty="0"/>
              <a:t>level.</a:t>
            </a:r>
            <a:r>
              <a:rPr dirty="0" spc="520"/>
              <a:t> </a:t>
            </a:r>
            <a:r>
              <a:rPr dirty="0"/>
              <a:t>If</a:t>
            </a:r>
            <a:r>
              <a:rPr dirty="0" spc="165"/>
              <a:t> </a:t>
            </a:r>
            <a:r>
              <a:rPr dirty="0"/>
              <a:t>electrons</a:t>
            </a:r>
            <a:r>
              <a:rPr dirty="0" spc="165"/>
              <a:t> </a:t>
            </a:r>
            <a:r>
              <a:rPr dirty="0"/>
              <a:t>were</a:t>
            </a:r>
            <a:r>
              <a:rPr dirty="0" spc="165"/>
              <a:t> </a:t>
            </a:r>
            <a:r>
              <a:rPr dirty="0"/>
              <a:t>bosons</a:t>
            </a:r>
            <a:r>
              <a:rPr dirty="0" spc="160"/>
              <a:t> </a:t>
            </a:r>
            <a:r>
              <a:rPr dirty="0"/>
              <a:t>how</a:t>
            </a:r>
            <a:r>
              <a:rPr dirty="0" spc="170"/>
              <a:t> </a:t>
            </a:r>
            <a:r>
              <a:rPr dirty="0" spc="65"/>
              <a:t>many</a:t>
            </a:r>
            <a:r>
              <a:rPr dirty="0" spc="170"/>
              <a:t> </a:t>
            </a:r>
            <a:r>
              <a:rPr dirty="0"/>
              <a:t>would</a:t>
            </a:r>
            <a:r>
              <a:rPr dirty="0" spc="165"/>
              <a:t> </a:t>
            </a:r>
            <a:r>
              <a:rPr dirty="0" spc="-25"/>
              <a:t>be </a:t>
            </a:r>
            <a:r>
              <a:rPr dirty="0"/>
              <a:t>in</a:t>
            </a:r>
            <a:r>
              <a:rPr dirty="0" spc="155"/>
              <a:t> </a:t>
            </a:r>
            <a:r>
              <a:rPr dirty="0"/>
              <a:t>the</a:t>
            </a:r>
            <a:r>
              <a:rPr dirty="0" spc="155"/>
              <a:t> </a:t>
            </a:r>
            <a:r>
              <a:rPr dirty="0" b="0" i="1">
                <a:latin typeface="Bookman Old Style"/>
                <a:cs typeface="Bookman Old Style"/>
              </a:rPr>
              <a:t>n</a:t>
            </a:r>
            <a:r>
              <a:rPr dirty="0" spc="-30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90"/>
              <a:t> </a:t>
            </a:r>
            <a:r>
              <a:rPr dirty="0"/>
              <a:t>1</a:t>
            </a:r>
            <a:r>
              <a:rPr dirty="0" spc="160"/>
              <a:t> </a:t>
            </a:r>
            <a:r>
              <a:rPr dirty="0"/>
              <a:t>level</a:t>
            </a:r>
            <a:r>
              <a:rPr dirty="0" spc="155"/>
              <a:t> </a:t>
            </a:r>
            <a:r>
              <a:rPr dirty="0"/>
              <a:t>in</a:t>
            </a:r>
            <a:r>
              <a:rPr dirty="0" spc="155"/>
              <a:t> </a:t>
            </a:r>
            <a:r>
              <a:rPr dirty="0"/>
              <a:t>the</a:t>
            </a:r>
            <a:r>
              <a:rPr dirty="0" spc="150"/>
              <a:t> </a:t>
            </a:r>
            <a:r>
              <a:rPr dirty="0"/>
              <a:t>ground</a:t>
            </a:r>
            <a:r>
              <a:rPr dirty="0" spc="155"/>
              <a:t> </a:t>
            </a:r>
            <a:r>
              <a:rPr dirty="0" spc="85"/>
              <a:t>state</a:t>
            </a:r>
            <a:r>
              <a:rPr dirty="0" spc="155"/>
              <a:t> </a:t>
            </a:r>
            <a:r>
              <a:rPr dirty="0"/>
              <a:t>of</a:t>
            </a:r>
            <a:r>
              <a:rPr dirty="0" spc="155"/>
              <a:t> </a:t>
            </a:r>
            <a:r>
              <a:rPr dirty="0" spc="75"/>
              <a:t>lithium?</a:t>
            </a:r>
            <a:r>
              <a:rPr dirty="0" spc="415"/>
              <a:t> </a:t>
            </a:r>
            <a:r>
              <a:rPr dirty="0"/>
              <a:t>(Choose</a:t>
            </a:r>
            <a:r>
              <a:rPr dirty="0" spc="15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421615"/>
            <a:ext cx="54546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1140"/>
              </a:spcBef>
            </a:pP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0</a:t>
            </a:r>
            <a:endParaRPr sz="2450">
              <a:latin typeface="Garamond"/>
              <a:cs typeface="Garamond"/>
            </a:endParaRPr>
          </a:p>
          <a:p>
            <a:pPr marL="28575">
              <a:lnSpc>
                <a:spcPct val="100000"/>
              </a:lnSpc>
              <a:spcBef>
                <a:spcPts val="1045"/>
              </a:spcBef>
            </a:pP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1</a:t>
            </a:r>
            <a:endParaRPr sz="2450">
              <a:latin typeface="Garamond"/>
              <a:cs typeface="Garamond"/>
            </a:endParaRPr>
          </a:p>
          <a:p>
            <a:pPr marL="24765">
              <a:lnSpc>
                <a:spcPct val="100000"/>
              </a:lnSpc>
              <a:spcBef>
                <a:spcPts val="1045"/>
              </a:spcBef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2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Garamond"/>
                <a:cs typeface="Garamond"/>
              </a:rPr>
              <a:t>D.</a:t>
            </a:r>
            <a:r>
              <a:rPr dirty="0" sz="2450" spc="-10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3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5653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8.1.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PAULI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EXCLUSION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PRINCIPLE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50"/>
              <a:t>Lithium</a:t>
            </a:r>
            <a:r>
              <a:rPr dirty="0" spc="325"/>
              <a:t> </a:t>
            </a:r>
            <a:r>
              <a:rPr dirty="0"/>
              <a:t>in</a:t>
            </a:r>
            <a:r>
              <a:rPr dirty="0" spc="325"/>
              <a:t> </a:t>
            </a:r>
            <a:r>
              <a:rPr dirty="0" spc="70"/>
              <a:t>its</a:t>
            </a:r>
            <a:r>
              <a:rPr dirty="0" spc="335"/>
              <a:t> </a:t>
            </a:r>
            <a:r>
              <a:rPr dirty="0"/>
              <a:t>ground</a:t>
            </a:r>
            <a:r>
              <a:rPr dirty="0" spc="325"/>
              <a:t> </a:t>
            </a:r>
            <a:r>
              <a:rPr dirty="0" spc="85"/>
              <a:t>state</a:t>
            </a:r>
            <a:r>
              <a:rPr dirty="0" spc="330"/>
              <a:t> </a:t>
            </a:r>
            <a:r>
              <a:rPr dirty="0"/>
              <a:t>has</a:t>
            </a:r>
            <a:r>
              <a:rPr dirty="0" spc="330"/>
              <a:t> </a:t>
            </a:r>
            <a:r>
              <a:rPr dirty="0"/>
              <a:t>two</a:t>
            </a:r>
            <a:r>
              <a:rPr dirty="0" spc="330"/>
              <a:t> </a:t>
            </a:r>
            <a:r>
              <a:rPr dirty="0"/>
              <a:t>of</a:t>
            </a:r>
            <a:r>
              <a:rPr dirty="0" spc="325"/>
              <a:t> </a:t>
            </a:r>
            <a:r>
              <a:rPr dirty="0" spc="70"/>
              <a:t>its</a:t>
            </a:r>
            <a:r>
              <a:rPr dirty="0" spc="330"/>
              <a:t> </a:t>
            </a:r>
            <a:r>
              <a:rPr dirty="0"/>
              <a:t>three</a:t>
            </a:r>
            <a:r>
              <a:rPr dirty="0" spc="330"/>
              <a:t> </a:t>
            </a:r>
            <a:r>
              <a:rPr dirty="0"/>
              <a:t>electrons</a:t>
            </a:r>
            <a:r>
              <a:rPr dirty="0" spc="325"/>
              <a:t> </a:t>
            </a:r>
            <a:r>
              <a:rPr dirty="0"/>
              <a:t>in</a:t>
            </a:r>
            <a:r>
              <a:rPr dirty="0" spc="325"/>
              <a:t> </a:t>
            </a:r>
            <a:r>
              <a:rPr dirty="0" spc="-25"/>
              <a:t>the </a:t>
            </a:r>
            <a:r>
              <a:rPr dirty="0" b="0" i="1">
                <a:latin typeface="Bookman Old Style"/>
                <a:cs typeface="Bookman Old Style"/>
              </a:rPr>
              <a:t>n</a:t>
            </a:r>
            <a:r>
              <a:rPr dirty="0" spc="20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155"/>
              <a:t> </a:t>
            </a:r>
            <a:r>
              <a:rPr dirty="0"/>
              <a:t>1</a:t>
            </a:r>
            <a:r>
              <a:rPr dirty="0" spc="160"/>
              <a:t> </a:t>
            </a:r>
            <a:r>
              <a:rPr dirty="0"/>
              <a:t>energy</a:t>
            </a:r>
            <a:r>
              <a:rPr dirty="0" spc="165"/>
              <a:t> </a:t>
            </a:r>
            <a:r>
              <a:rPr dirty="0"/>
              <a:t>level.</a:t>
            </a:r>
            <a:r>
              <a:rPr dirty="0" spc="520"/>
              <a:t> </a:t>
            </a:r>
            <a:r>
              <a:rPr dirty="0"/>
              <a:t>If</a:t>
            </a:r>
            <a:r>
              <a:rPr dirty="0" spc="165"/>
              <a:t> </a:t>
            </a:r>
            <a:r>
              <a:rPr dirty="0"/>
              <a:t>electrons</a:t>
            </a:r>
            <a:r>
              <a:rPr dirty="0" spc="165"/>
              <a:t> </a:t>
            </a:r>
            <a:r>
              <a:rPr dirty="0"/>
              <a:t>were</a:t>
            </a:r>
            <a:r>
              <a:rPr dirty="0" spc="165"/>
              <a:t> </a:t>
            </a:r>
            <a:r>
              <a:rPr dirty="0"/>
              <a:t>bosons</a:t>
            </a:r>
            <a:r>
              <a:rPr dirty="0" spc="160"/>
              <a:t> </a:t>
            </a:r>
            <a:r>
              <a:rPr dirty="0"/>
              <a:t>how</a:t>
            </a:r>
            <a:r>
              <a:rPr dirty="0" spc="170"/>
              <a:t> </a:t>
            </a:r>
            <a:r>
              <a:rPr dirty="0" spc="65"/>
              <a:t>many</a:t>
            </a:r>
            <a:r>
              <a:rPr dirty="0" spc="170"/>
              <a:t> </a:t>
            </a:r>
            <a:r>
              <a:rPr dirty="0"/>
              <a:t>would</a:t>
            </a:r>
            <a:r>
              <a:rPr dirty="0" spc="165"/>
              <a:t> </a:t>
            </a:r>
            <a:r>
              <a:rPr dirty="0" spc="-25"/>
              <a:t>be </a:t>
            </a:r>
            <a:r>
              <a:rPr dirty="0"/>
              <a:t>in</a:t>
            </a:r>
            <a:r>
              <a:rPr dirty="0" spc="155"/>
              <a:t> </a:t>
            </a:r>
            <a:r>
              <a:rPr dirty="0"/>
              <a:t>the</a:t>
            </a:r>
            <a:r>
              <a:rPr dirty="0" spc="155"/>
              <a:t> </a:t>
            </a:r>
            <a:r>
              <a:rPr dirty="0" b="0" i="1">
                <a:latin typeface="Bookman Old Style"/>
                <a:cs typeface="Bookman Old Style"/>
              </a:rPr>
              <a:t>n</a:t>
            </a:r>
            <a:r>
              <a:rPr dirty="0" spc="-30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90"/>
              <a:t> </a:t>
            </a:r>
            <a:r>
              <a:rPr dirty="0"/>
              <a:t>1</a:t>
            </a:r>
            <a:r>
              <a:rPr dirty="0" spc="160"/>
              <a:t> </a:t>
            </a:r>
            <a:r>
              <a:rPr dirty="0"/>
              <a:t>level</a:t>
            </a:r>
            <a:r>
              <a:rPr dirty="0" spc="155"/>
              <a:t> </a:t>
            </a:r>
            <a:r>
              <a:rPr dirty="0"/>
              <a:t>in</a:t>
            </a:r>
            <a:r>
              <a:rPr dirty="0" spc="155"/>
              <a:t> </a:t>
            </a:r>
            <a:r>
              <a:rPr dirty="0"/>
              <a:t>the</a:t>
            </a:r>
            <a:r>
              <a:rPr dirty="0" spc="150"/>
              <a:t> </a:t>
            </a:r>
            <a:r>
              <a:rPr dirty="0"/>
              <a:t>ground</a:t>
            </a:r>
            <a:r>
              <a:rPr dirty="0" spc="155"/>
              <a:t> </a:t>
            </a:r>
            <a:r>
              <a:rPr dirty="0" spc="85"/>
              <a:t>state</a:t>
            </a:r>
            <a:r>
              <a:rPr dirty="0" spc="155"/>
              <a:t> </a:t>
            </a:r>
            <a:r>
              <a:rPr dirty="0"/>
              <a:t>of</a:t>
            </a:r>
            <a:r>
              <a:rPr dirty="0" spc="155"/>
              <a:t> </a:t>
            </a:r>
            <a:r>
              <a:rPr dirty="0" spc="75"/>
              <a:t>lithium?</a:t>
            </a:r>
            <a:r>
              <a:rPr dirty="0" spc="415"/>
              <a:t> </a:t>
            </a:r>
            <a:r>
              <a:rPr dirty="0"/>
              <a:t>(Choose</a:t>
            </a:r>
            <a:r>
              <a:rPr dirty="0" spc="15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1856739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24130">
              <a:lnSpc>
                <a:spcPct val="100000"/>
              </a:lnSpc>
              <a:spcBef>
                <a:spcPts val="1140"/>
              </a:spcBef>
            </a:pP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0</a:t>
            </a:r>
            <a:endParaRPr sz="2450">
              <a:latin typeface="Garamond"/>
              <a:cs typeface="Garamond"/>
            </a:endParaRPr>
          </a:p>
          <a:p>
            <a:pPr marL="36195">
              <a:lnSpc>
                <a:spcPct val="100000"/>
              </a:lnSpc>
              <a:spcBef>
                <a:spcPts val="1045"/>
              </a:spcBef>
            </a:pP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1</a:t>
            </a:r>
            <a:endParaRPr sz="2450">
              <a:latin typeface="Garamond"/>
              <a:cs typeface="Garamond"/>
            </a:endParaRPr>
          </a:p>
          <a:p>
            <a:pPr marL="31750">
              <a:lnSpc>
                <a:spcPct val="100000"/>
              </a:lnSpc>
              <a:spcBef>
                <a:spcPts val="1045"/>
              </a:spcBef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2</a:t>
            </a:r>
            <a:endParaRPr sz="2450">
              <a:latin typeface="Garamond"/>
              <a:cs typeface="Garamond"/>
            </a:endParaRPr>
          </a:p>
          <a:p>
            <a:pPr marL="1968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Garamond"/>
                <a:cs typeface="Garamond"/>
              </a:rPr>
              <a:t>D.</a:t>
            </a:r>
            <a:r>
              <a:rPr dirty="0" sz="2450" spc="-10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3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90">
                <a:latin typeface="Garamond"/>
                <a:cs typeface="Garamond"/>
              </a:rPr>
              <a:t>D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5653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8.1.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PAULI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EXCLUSION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PRINCIPLE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Two</a:t>
            </a:r>
            <a:r>
              <a:rPr dirty="0" spc="165"/>
              <a:t> </a:t>
            </a:r>
            <a:r>
              <a:rPr dirty="0" spc="50"/>
              <a:t>hypothetical</a:t>
            </a:r>
            <a:r>
              <a:rPr dirty="0" spc="165"/>
              <a:t> </a:t>
            </a:r>
            <a:r>
              <a:rPr dirty="0"/>
              <a:t>particles</a:t>
            </a:r>
            <a:r>
              <a:rPr dirty="0" spc="165"/>
              <a:t> </a:t>
            </a:r>
            <a:r>
              <a:rPr dirty="0"/>
              <a:t>predicted</a:t>
            </a:r>
            <a:r>
              <a:rPr dirty="0" spc="165"/>
              <a:t> </a:t>
            </a:r>
            <a:r>
              <a:rPr dirty="0" spc="60"/>
              <a:t>by</a:t>
            </a:r>
            <a:r>
              <a:rPr dirty="0" spc="165"/>
              <a:t> </a:t>
            </a:r>
            <a:r>
              <a:rPr dirty="0"/>
              <a:t>some</a:t>
            </a:r>
            <a:r>
              <a:rPr dirty="0" spc="165"/>
              <a:t> </a:t>
            </a:r>
            <a:r>
              <a:rPr dirty="0"/>
              <a:t>physics</a:t>
            </a:r>
            <a:r>
              <a:rPr dirty="0" spc="165"/>
              <a:t> </a:t>
            </a:r>
            <a:r>
              <a:rPr dirty="0"/>
              <a:t>theories</a:t>
            </a:r>
            <a:r>
              <a:rPr dirty="0" spc="160"/>
              <a:t> </a:t>
            </a:r>
            <a:r>
              <a:rPr dirty="0" spc="30"/>
              <a:t>are </a:t>
            </a:r>
            <a:r>
              <a:rPr dirty="0"/>
              <a:t>the</a:t>
            </a:r>
            <a:r>
              <a:rPr dirty="0" spc="-10"/>
              <a:t>  </a:t>
            </a:r>
            <a:r>
              <a:rPr dirty="0"/>
              <a:t>“graviton”  (spin  </a:t>
            </a:r>
            <a:r>
              <a:rPr dirty="0" spc="70"/>
              <a:t>2)</a:t>
            </a:r>
            <a:r>
              <a:rPr dirty="0"/>
              <a:t>  </a:t>
            </a:r>
            <a:r>
              <a:rPr dirty="0" spc="55"/>
              <a:t>and</a:t>
            </a:r>
            <a:r>
              <a:rPr dirty="0"/>
              <a:t>  the  “gravitino”  (spin  </a:t>
            </a:r>
            <a:r>
              <a:rPr dirty="0" spc="55"/>
              <a:t>1.5).</a:t>
            </a:r>
            <a:r>
              <a:rPr dirty="0" spc="530"/>
              <a:t>  </a:t>
            </a:r>
            <a:r>
              <a:rPr dirty="0" spc="-10"/>
              <a:t>Which </a:t>
            </a:r>
            <a:r>
              <a:rPr dirty="0" spc="60"/>
              <a:t>obey(s)</a:t>
            </a:r>
            <a:r>
              <a:rPr dirty="0" spc="229"/>
              <a:t> </a:t>
            </a:r>
            <a:r>
              <a:rPr dirty="0"/>
              <a:t>the</a:t>
            </a:r>
            <a:r>
              <a:rPr dirty="0" spc="240"/>
              <a:t> </a:t>
            </a:r>
            <a:r>
              <a:rPr dirty="0" spc="80"/>
              <a:t>Pauli</a:t>
            </a:r>
            <a:r>
              <a:rPr dirty="0" spc="240"/>
              <a:t> </a:t>
            </a:r>
            <a:r>
              <a:rPr dirty="0"/>
              <a:t>exclusion</a:t>
            </a:r>
            <a:r>
              <a:rPr dirty="0" spc="240"/>
              <a:t> </a:t>
            </a:r>
            <a:r>
              <a:rPr dirty="0"/>
              <a:t>principle?</a:t>
            </a:r>
            <a:r>
              <a:rPr dirty="0" spc="535"/>
              <a:t> </a:t>
            </a:r>
            <a:r>
              <a:rPr dirty="0"/>
              <a:t>(Choose</a:t>
            </a:r>
            <a:r>
              <a:rPr dirty="0" spc="240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421615"/>
            <a:ext cx="211328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graviton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gravitino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20">
                <a:latin typeface="Garamond"/>
                <a:cs typeface="Garamond"/>
              </a:rPr>
              <a:t>Both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10">
                <a:latin typeface="Garamond"/>
                <a:cs typeface="Garamond"/>
              </a:rPr>
              <a:t>Neither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5653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8.1.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PAULI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EXCLUSION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PRINCIPLE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Two</a:t>
            </a:r>
            <a:r>
              <a:rPr dirty="0" spc="165"/>
              <a:t> </a:t>
            </a:r>
            <a:r>
              <a:rPr dirty="0" spc="50"/>
              <a:t>hypothetical</a:t>
            </a:r>
            <a:r>
              <a:rPr dirty="0" spc="165"/>
              <a:t> </a:t>
            </a:r>
            <a:r>
              <a:rPr dirty="0"/>
              <a:t>particles</a:t>
            </a:r>
            <a:r>
              <a:rPr dirty="0" spc="165"/>
              <a:t> </a:t>
            </a:r>
            <a:r>
              <a:rPr dirty="0"/>
              <a:t>predicted</a:t>
            </a:r>
            <a:r>
              <a:rPr dirty="0" spc="165"/>
              <a:t> </a:t>
            </a:r>
            <a:r>
              <a:rPr dirty="0" spc="60"/>
              <a:t>by</a:t>
            </a:r>
            <a:r>
              <a:rPr dirty="0" spc="165"/>
              <a:t> </a:t>
            </a:r>
            <a:r>
              <a:rPr dirty="0"/>
              <a:t>some</a:t>
            </a:r>
            <a:r>
              <a:rPr dirty="0" spc="165"/>
              <a:t> </a:t>
            </a:r>
            <a:r>
              <a:rPr dirty="0"/>
              <a:t>physics</a:t>
            </a:r>
            <a:r>
              <a:rPr dirty="0" spc="165"/>
              <a:t> </a:t>
            </a:r>
            <a:r>
              <a:rPr dirty="0"/>
              <a:t>theories</a:t>
            </a:r>
            <a:r>
              <a:rPr dirty="0" spc="160"/>
              <a:t> </a:t>
            </a:r>
            <a:r>
              <a:rPr dirty="0" spc="30"/>
              <a:t>are </a:t>
            </a:r>
            <a:r>
              <a:rPr dirty="0"/>
              <a:t>the</a:t>
            </a:r>
            <a:r>
              <a:rPr dirty="0" spc="-10"/>
              <a:t>  </a:t>
            </a:r>
            <a:r>
              <a:rPr dirty="0"/>
              <a:t>“graviton”  (spin  </a:t>
            </a:r>
            <a:r>
              <a:rPr dirty="0" spc="70"/>
              <a:t>2)</a:t>
            </a:r>
            <a:r>
              <a:rPr dirty="0"/>
              <a:t>  </a:t>
            </a:r>
            <a:r>
              <a:rPr dirty="0" spc="55"/>
              <a:t>and</a:t>
            </a:r>
            <a:r>
              <a:rPr dirty="0"/>
              <a:t>  the  “gravitino”  (spin  </a:t>
            </a:r>
            <a:r>
              <a:rPr dirty="0" spc="55"/>
              <a:t>1.5).</a:t>
            </a:r>
            <a:r>
              <a:rPr dirty="0" spc="530"/>
              <a:t>  </a:t>
            </a:r>
            <a:r>
              <a:rPr dirty="0" spc="-10"/>
              <a:t>Which </a:t>
            </a:r>
            <a:r>
              <a:rPr dirty="0" spc="60"/>
              <a:t>obey(s)</a:t>
            </a:r>
            <a:r>
              <a:rPr dirty="0" spc="229"/>
              <a:t> </a:t>
            </a:r>
            <a:r>
              <a:rPr dirty="0"/>
              <a:t>the</a:t>
            </a:r>
            <a:r>
              <a:rPr dirty="0" spc="240"/>
              <a:t> </a:t>
            </a:r>
            <a:r>
              <a:rPr dirty="0" spc="80"/>
              <a:t>Pauli</a:t>
            </a:r>
            <a:r>
              <a:rPr dirty="0" spc="240"/>
              <a:t> </a:t>
            </a:r>
            <a:r>
              <a:rPr dirty="0"/>
              <a:t>exclusion</a:t>
            </a:r>
            <a:r>
              <a:rPr dirty="0" spc="240"/>
              <a:t> </a:t>
            </a:r>
            <a:r>
              <a:rPr dirty="0"/>
              <a:t>principle?</a:t>
            </a:r>
            <a:r>
              <a:rPr dirty="0" spc="535"/>
              <a:t> </a:t>
            </a:r>
            <a:r>
              <a:rPr dirty="0"/>
              <a:t>(Choose</a:t>
            </a:r>
            <a:r>
              <a:rPr dirty="0" spc="240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212090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graviton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gravitino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20">
                <a:latin typeface="Garamond"/>
                <a:cs typeface="Garamond"/>
              </a:rPr>
              <a:t>Both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10">
                <a:latin typeface="Garamond"/>
                <a:cs typeface="Garamond"/>
              </a:rPr>
              <a:t>Neither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70">
                <a:latin typeface="Garamond"/>
                <a:cs typeface="Garamond"/>
              </a:rPr>
              <a:t>B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2025-01-21T14:47:34Z</dcterms:created>
  <dcterms:modified xsi:type="dcterms:W3CDTF">2025-01-21T14:47:34Z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2025-01-20T00:00:00Z</vt:filetime>
  </property>
  <property fmtid="{D5CDD505-2E9C-101B-9397-08002B2CF9AE}" pid="3" name="Creator">
    <vt:lpwstr>TeX</vt:lpwstr>
  </property>
  <property fmtid="{D5CDD505-2E9C-101B-9397-08002B2CF9AE}" pid="4" name="LastSaved">
    <vt:filetime>2025-01-21T00:00:00Z</vt:filetime>
  </property>
  <property fmtid="{D5CDD505-2E9C-101B-9397-08002B2CF9AE}" pid="5" name="PTEX.Fullbanner">
    <vt:lpwstr>This is MiKTeX-pdfTeX 4.19.0 (1.40.26)</vt:lpwstr>
  </property>
  <property fmtid="{D5CDD505-2E9C-101B-9397-08002B2CF9AE}" pid="6" name="Producer">
    <vt:lpwstr>MiKTeX pdfTeX-1.40.26</vt:lpwstr>
  </property>
</Properties>
</file>